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4"/>
  </p:notesMasterIdLst>
  <p:handoutMasterIdLst>
    <p:handoutMasterId r:id="rId25"/>
  </p:handoutMasterIdLst>
  <p:sldIdLst>
    <p:sldId id="1162" r:id="rId2"/>
    <p:sldId id="329" r:id="rId3"/>
    <p:sldId id="1274" r:id="rId4"/>
    <p:sldId id="1273" r:id="rId5"/>
    <p:sldId id="1272" r:id="rId6"/>
    <p:sldId id="1275" r:id="rId7"/>
    <p:sldId id="1276" r:id="rId8"/>
    <p:sldId id="1280" r:id="rId9"/>
    <p:sldId id="1281" r:id="rId10"/>
    <p:sldId id="1149" r:id="rId11"/>
    <p:sldId id="1277" r:id="rId12"/>
    <p:sldId id="1278" r:id="rId13"/>
    <p:sldId id="1279" r:id="rId14"/>
    <p:sldId id="1283" r:id="rId15"/>
    <p:sldId id="1282" r:id="rId16"/>
    <p:sldId id="1211" r:id="rId17"/>
    <p:sldId id="423" r:id="rId18"/>
    <p:sldId id="1269" r:id="rId19"/>
    <p:sldId id="393" r:id="rId20"/>
    <p:sldId id="1259" r:id="rId21"/>
    <p:sldId id="1260" r:id="rId22"/>
    <p:sldId id="1242"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Drewsen" initials="ND" lastIdx="1" clrIdx="0">
    <p:extLst>
      <p:ext uri="{19B8F6BF-5375-455C-9EA6-DF929625EA0E}">
        <p15:presenceInfo xmlns:p15="http://schemas.microsoft.com/office/powerpoint/2012/main" userId="S-1-5-21-1606980848-492894223-1060284298-2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p:cViewPr varScale="1">
        <p:scale>
          <a:sx n="86" d="100"/>
          <a:sy n="86" d="100"/>
        </p:scale>
        <p:origin x="135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Permanent Financing: 50-40-10</a:t>
            </a:r>
          </a:p>
        </c:rich>
      </c:tx>
      <c:layout>
        <c:manualLayout>
          <c:xMode val="edge"/>
          <c:yMode val="edge"/>
          <c:x val="0.177998596348917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Permanent Financing - Typical 50-40-10</c:v>
                </c:pt>
              </c:strCache>
            </c:strRef>
          </c:tx>
          <c:dPt>
            <c:idx val="0"/>
            <c:bubble3D val="0"/>
            <c:spPr>
              <a:solidFill>
                <a:srgbClr val="32AA39"/>
              </a:solidFill>
              <a:ln w="19050">
                <a:solidFill>
                  <a:schemeClr val="lt1"/>
                </a:solidFill>
              </a:ln>
              <a:effectLst/>
            </c:spPr>
            <c:extLst>
              <c:ext xmlns:c16="http://schemas.microsoft.com/office/drawing/2014/chart" uri="{C3380CC4-5D6E-409C-BE32-E72D297353CC}">
                <c16:uniqueId val="{00000002-D907-4432-B574-C846C53B3DD8}"/>
              </c:ext>
            </c:extLst>
          </c:dPt>
          <c:dPt>
            <c:idx val="1"/>
            <c:bubble3D val="0"/>
            <c:spPr>
              <a:solidFill>
                <a:srgbClr val="094565"/>
              </a:solidFill>
              <a:ln w="19050">
                <a:solidFill>
                  <a:schemeClr val="lt1"/>
                </a:solidFill>
              </a:ln>
              <a:effectLst/>
            </c:spPr>
            <c:extLst>
              <c:ext xmlns:c16="http://schemas.microsoft.com/office/drawing/2014/chart" uri="{C3380CC4-5D6E-409C-BE32-E72D297353CC}">
                <c16:uniqueId val="{00000001-D907-4432-B574-C846C53B3DD8}"/>
              </c:ext>
            </c:extLst>
          </c:dPt>
          <c:dPt>
            <c:idx val="2"/>
            <c:bubble3D val="0"/>
            <c:spPr>
              <a:solidFill>
                <a:srgbClr val="F1771B"/>
              </a:solidFill>
              <a:ln w="19050">
                <a:solidFill>
                  <a:schemeClr val="lt1"/>
                </a:solidFill>
              </a:ln>
              <a:effectLst/>
            </c:spPr>
            <c:extLst>
              <c:ext xmlns:c16="http://schemas.microsoft.com/office/drawing/2014/chart" uri="{C3380CC4-5D6E-409C-BE32-E72D297353CC}">
                <c16:uniqueId val="{00000003-D907-4432-B574-C846C53B3DD8}"/>
              </c:ext>
            </c:extLst>
          </c:dPt>
          <c:dLbls>
            <c:dLbl>
              <c:idx val="0"/>
              <c:layout>
                <c:manualLayout>
                  <c:x val="-1.8202005570012635E-2"/>
                  <c:y val="1.5837926183361276E-2"/>
                </c:manualLayout>
              </c:layout>
              <c:tx>
                <c:rich>
                  <a:bodyPr/>
                  <a:lstStyle/>
                  <a:p>
                    <a:fld id="{BE87A5B9-20BF-4C52-B860-26D0F7FE1922}" type="PERCENTAGE">
                      <a:rPr lang="en-US" b="1" smtClean="0">
                        <a:solidFill>
                          <a:schemeClr val="tx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07-4432-B574-C846C53B3DD8}"/>
                </c:ext>
              </c:extLst>
            </c:dLbl>
            <c:dLbl>
              <c:idx val="1"/>
              <c:delete val="1"/>
              <c:extLst>
                <c:ext xmlns:c15="http://schemas.microsoft.com/office/drawing/2012/chart" uri="{CE6537A1-D6FC-4f65-9D91-7224C49458BB}"/>
                <c:ext xmlns:c16="http://schemas.microsoft.com/office/drawing/2014/chart" uri="{C3380CC4-5D6E-409C-BE32-E72D297353CC}">
                  <c16:uniqueId val="{00000001-D907-4432-B574-C846C53B3DD8}"/>
                </c:ext>
              </c:extLst>
            </c:dLbl>
            <c:dLbl>
              <c:idx val="2"/>
              <c:layout>
                <c:manualLayout>
                  <c:x val="0.18023414807681112"/>
                  <c:y val="-9.1979676230611422E-3"/>
                </c:manualLayout>
              </c:layout>
              <c:tx>
                <c:rich>
                  <a:bodyPr/>
                  <a:lstStyle/>
                  <a:p>
                    <a:fld id="{E9B997C2-4C94-4DAE-8E73-88CB5DF9DA26}" type="PERCENTAGE">
                      <a:rPr lang="en-US" b="1" smtClean="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07-4432-B574-C846C53B3DD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Borrower</c:v>
                </c:pt>
                <c:pt idx="1">
                  <c:v>Third Party Lender</c:v>
                </c:pt>
                <c:pt idx="2">
                  <c:v>WBD/SBA</c:v>
                </c:pt>
              </c:strCache>
            </c:strRef>
          </c:cat>
          <c:val>
            <c:numRef>
              <c:f>Sheet1!$B$2:$B$4</c:f>
              <c:numCache>
                <c:formatCode>General</c:formatCode>
                <c:ptCount val="3"/>
                <c:pt idx="0">
                  <c:v>10</c:v>
                </c:pt>
                <c:pt idx="1">
                  <c:v>50</c:v>
                </c:pt>
                <c:pt idx="2">
                  <c:v>40</c:v>
                </c:pt>
              </c:numCache>
            </c:numRef>
          </c:val>
          <c:extLst>
            <c:ext xmlns:c16="http://schemas.microsoft.com/office/drawing/2014/chart" uri="{C3380CC4-5D6E-409C-BE32-E72D297353CC}">
              <c16:uniqueId val="{00000000-D907-4432-B574-C846C53B3DD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0.26679</cdr:x>
      <cdr:y>0.43412</cdr:y>
    </cdr:from>
    <cdr:to>
      <cdr:x>0.51665</cdr:x>
      <cdr:y>0.56588</cdr:y>
    </cdr:to>
    <cdr:sp macro="" textlink="">
      <cdr:nvSpPr>
        <cdr:cNvPr id="2" name="TextBox 1"/>
        <cdr:cNvSpPr txBox="1"/>
      </cdr:nvSpPr>
      <cdr:spPr>
        <a:xfrm xmlns:a="http://schemas.openxmlformats.org/drawingml/2006/main">
          <a:off x="1241927" y="1496582"/>
          <a:ext cx="1163071" cy="4542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bg1"/>
              </a:solidFill>
            </a:rPr>
            <a:t>WBD/SBA</a:t>
          </a:r>
        </a:p>
      </cdr:txBody>
    </cdr:sp>
  </cdr:relSizeAnchor>
  <cdr:relSizeAnchor xmlns:cdr="http://schemas.openxmlformats.org/drawingml/2006/chartDrawing">
    <cdr:from>
      <cdr:x>0.45887</cdr:x>
      <cdr:y>0.49812</cdr:y>
    </cdr:from>
    <cdr:to>
      <cdr:x>0.72786</cdr:x>
      <cdr:y>0.65794</cdr:y>
    </cdr:to>
    <cdr:sp macro="" textlink="">
      <cdr:nvSpPr>
        <cdr:cNvPr id="3" name="TextBox 1"/>
        <cdr:cNvSpPr txBox="1"/>
      </cdr:nvSpPr>
      <cdr:spPr>
        <a:xfrm xmlns:a="http://schemas.openxmlformats.org/drawingml/2006/main">
          <a:off x="2209800" y="1899949"/>
          <a:ext cx="1295399" cy="609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bg1"/>
              </a:solidFill>
            </a:rPr>
            <a:t>50% Third Party Lender</a:t>
          </a:r>
        </a:p>
      </cdr:txBody>
    </cdr:sp>
  </cdr:relSizeAnchor>
  <cdr:relSizeAnchor xmlns:cdr="http://schemas.openxmlformats.org/drawingml/2006/chartDrawing">
    <cdr:from>
      <cdr:x>0.65871</cdr:x>
      <cdr:y>0.11333</cdr:y>
    </cdr:from>
    <cdr:to>
      <cdr:x>0.90857</cdr:x>
      <cdr:y>0.24509</cdr:y>
    </cdr:to>
    <cdr:sp macro="" textlink="">
      <cdr:nvSpPr>
        <cdr:cNvPr id="4" name="TextBox 1"/>
        <cdr:cNvSpPr txBox="1"/>
      </cdr:nvSpPr>
      <cdr:spPr>
        <a:xfrm xmlns:a="http://schemas.openxmlformats.org/drawingml/2006/main">
          <a:off x="3172189" y="432277"/>
          <a:ext cx="1203273" cy="5025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Borrower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2028"/>
          </a:xfrm>
          <a:prstGeom prst="rect">
            <a:avLst/>
          </a:prstGeom>
        </p:spPr>
        <p:txBody>
          <a:bodyPr vert="horz" lIns="96204" tIns="48103" rIns="96204" bIns="4810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2028"/>
          </a:xfrm>
          <a:prstGeom prst="rect">
            <a:avLst/>
          </a:prstGeom>
        </p:spPr>
        <p:txBody>
          <a:bodyPr vert="horz" lIns="96204" tIns="48103" rIns="96204" bIns="48103" rtlCol="0"/>
          <a:lstStyle>
            <a:lvl1pPr algn="r">
              <a:defRPr sz="1300"/>
            </a:lvl1pPr>
          </a:lstStyle>
          <a:p>
            <a:fld id="{5E784FCE-6D49-4DE3-AE8D-4BAC8E686842}" type="datetimeFigureOut">
              <a:rPr lang="en-US" smtClean="0"/>
              <a:t>2/28/2024</a:t>
            </a:fld>
            <a:endParaRPr lang="en-US" dirty="0"/>
          </a:p>
        </p:txBody>
      </p:sp>
      <p:sp>
        <p:nvSpPr>
          <p:cNvPr id="4" name="Footer Placeholder 3"/>
          <p:cNvSpPr>
            <a:spLocks noGrp="1"/>
          </p:cNvSpPr>
          <p:nvPr>
            <p:ph type="ftr" sz="quarter" idx="2"/>
          </p:nvPr>
        </p:nvSpPr>
        <p:spPr>
          <a:xfrm>
            <a:off x="1" y="9119174"/>
            <a:ext cx="3169920" cy="482028"/>
          </a:xfrm>
          <a:prstGeom prst="rect">
            <a:avLst/>
          </a:prstGeom>
        </p:spPr>
        <p:txBody>
          <a:bodyPr vert="horz" lIns="96204" tIns="48103" rIns="96204" bIns="4810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174"/>
            <a:ext cx="3169920" cy="482028"/>
          </a:xfrm>
          <a:prstGeom prst="rect">
            <a:avLst/>
          </a:prstGeom>
        </p:spPr>
        <p:txBody>
          <a:bodyPr vert="horz" lIns="96204" tIns="48103" rIns="96204" bIns="48103" rtlCol="0" anchor="b"/>
          <a:lstStyle>
            <a:lvl1pPr algn="r">
              <a:defRPr sz="1300"/>
            </a:lvl1pPr>
          </a:lstStyle>
          <a:p>
            <a:fld id="{40467963-4A5C-46CA-B24E-CAC1611094FD}" type="slidenum">
              <a:rPr lang="en-US" smtClean="0"/>
              <a:t>‹#›</a:t>
            </a:fld>
            <a:endParaRPr lang="en-US" dirty="0"/>
          </a:p>
        </p:txBody>
      </p:sp>
    </p:spTree>
    <p:extLst>
      <p:ext uri="{BB962C8B-B14F-4D97-AF65-F5344CB8AC3E}">
        <p14:creationId xmlns:p14="http://schemas.microsoft.com/office/powerpoint/2010/main" val="222642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204" tIns="48103" rIns="96204" bIns="4810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204" tIns="48103" rIns="96204" bIns="48103" rtlCol="0"/>
          <a:lstStyle>
            <a:lvl1pPr algn="r">
              <a:defRPr sz="1300"/>
            </a:lvl1pPr>
          </a:lstStyle>
          <a:p>
            <a:fld id="{62F3A8E0-B0F8-4722-890D-0BC6B4840868}" type="datetimeFigureOut">
              <a:rPr lang="en-US" smtClean="0"/>
              <a:pPr/>
              <a:t>2/28/2024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204" tIns="48103" rIns="96204" bIns="48103"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204" tIns="48103" rIns="96204" bIns="481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204" tIns="48103" rIns="96204" bIns="481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204" tIns="48103" rIns="96204" bIns="48103" rtlCol="0" anchor="b"/>
          <a:lstStyle>
            <a:lvl1pPr algn="r">
              <a:defRPr sz="1300"/>
            </a:lvl1pPr>
          </a:lstStyle>
          <a:p>
            <a:fld id="{8C4F94C3-5D1E-4D2D-9CC1-5DF8F6DD223F}" type="slidenum">
              <a:rPr lang="en-US" smtClean="0"/>
              <a:pPr/>
              <a:t>‹#›</a:t>
            </a:fld>
            <a:endParaRPr lang="en-US" dirty="0"/>
          </a:p>
        </p:txBody>
      </p:sp>
    </p:spTree>
    <p:extLst>
      <p:ext uri="{BB962C8B-B14F-4D97-AF65-F5344CB8AC3E}">
        <p14:creationId xmlns:p14="http://schemas.microsoft.com/office/powerpoint/2010/main" val="173568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C6147E-A018-483F-A149-8C986EF3524F}" type="slidenum">
              <a:rPr lang="en-US" smtClean="0"/>
              <a:pPr>
                <a:defRPr/>
              </a:pPr>
              <a:t>16</a:t>
            </a:fld>
            <a:endParaRPr lang="en-US" dirty="0"/>
          </a:p>
        </p:txBody>
      </p:sp>
    </p:spTree>
    <p:extLst>
      <p:ext uri="{BB962C8B-B14F-4D97-AF65-F5344CB8AC3E}">
        <p14:creationId xmlns:p14="http://schemas.microsoft.com/office/powerpoint/2010/main" val="27383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6877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1679615"/>
            <a:ext cx="7772400" cy="2990533"/>
          </a:xfrm>
        </p:spPr>
        <p:txBody>
          <a:bodyPr>
            <a:noAutofit/>
          </a:bodyPr>
          <a:lstStyle>
            <a:lvl1pPr>
              <a:defRPr sz="7200">
                <a:solidFill>
                  <a:schemeClr val="bg1"/>
                </a:solidFill>
              </a:defRPr>
            </a:lvl1pPr>
          </a:lstStyle>
          <a:p>
            <a:r>
              <a:rPr lang="en-US" dirty="0"/>
              <a:t>Click to edit </a:t>
            </a:r>
            <a:br>
              <a:rPr lang="en-US" dirty="0"/>
            </a:br>
            <a:r>
              <a:rPr lang="en-US" dirty="0"/>
              <a:t>master section title</a:t>
            </a:r>
          </a:p>
        </p:txBody>
      </p:sp>
    </p:spTree>
    <p:extLst>
      <p:ext uri="{BB962C8B-B14F-4D97-AF65-F5344CB8AC3E}">
        <p14:creationId xmlns:p14="http://schemas.microsoft.com/office/powerpoint/2010/main" val="1322883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53697CA-6A77-A245-8302-02C8441FC4A6}" type="slidenum">
              <a:rPr lang="en-US" smtClean="0"/>
              <a:t>‹#›</a:t>
            </a:fld>
            <a:endParaRPr lang="en-US" dirty="0"/>
          </a:p>
        </p:txBody>
      </p:sp>
    </p:spTree>
    <p:extLst>
      <p:ext uri="{BB962C8B-B14F-4D97-AF65-F5344CB8AC3E}">
        <p14:creationId xmlns:p14="http://schemas.microsoft.com/office/powerpoint/2010/main" val="255249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fontAlgn="base">
              <a:spcAft>
                <a:spcPct val="0"/>
              </a:spcAft>
            </a:pPr>
            <a:fld id="{919C26EF-39F2-4ECD-A568-AF51E3F433A2}" type="slidenum">
              <a:rPr lang="en-US" smtClean="0">
                <a:solidFill>
                  <a:srgbClr val="000000"/>
                </a:solidFill>
              </a:rPr>
              <a:pPr fontAlgn="base">
                <a:spcAft>
                  <a:spcPct val="0"/>
                </a:spcAft>
              </a:pPr>
              <a:t>‹#›</a:t>
            </a:fld>
            <a:endParaRPr lang="en-US" dirty="0">
              <a:solidFill>
                <a:srgbClr val="000000"/>
              </a:solidFill>
            </a:endParaRPr>
          </a:p>
        </p:txBody>
      </p:sp>
    </p:spTree>
    <p:extLst>
      <p:ext uri="{BB962C8B-B14F-4D97-AF65-F5344CB8AC3E}">
        <p14:creationId xmlns:p14="http://schemas.microsoft.com/office/powerpoint/2010/main" val="14470301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pPr>
            <a:fld id="{919C26EF-39F2-4ECD-A568-AF51E3F433A2}" type="slidenum">
              <a:rPr lang="en-US" smtClean="0">
                <a:solidFill>
                  <a:srgbClr val="000000"/>
                </a:solidFill>
              </a:rPr>
              <a:pPr fontAlgn="base">
                <a:spcAft>
                  <a:spcPct val="0"/>
                </a:spcAft>
              </a:pPr>
              <a:t>‹#›</a:t>
            </a:fld>
            <a:endParaRPr lang="en-US" dirty="0">
              <a:solidFill>
                <a:srgbClr val="000000"/>
              </a:solidFill>
            </a:endParaRPr>
          </a:p>
        </p:txBody>
      </p:sp>
    </p:spTree>
    <p:extLst>
      <p:ext uri="{BB962C8B-B14F-4D97-AF65-F5344CB8AC3E}">
        <p14:creationId xmlns:p14="http://schemas.microsoft.com/office/powerpoint/2010/main" val="195762714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680580"/>
            <a:ext cx="3079018" cy="177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79018" y="6680580"/>
            <a:ext cx="3032491" cy="177420"/>
          </a:xfrm>
          <a:prstGeom prst="rect">
            <a:avLst/>
          </a:prstGeom>
          <a:solidFill>
            <a:srgbClr val="32A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111509" y="6680580"/>
            <a:ext cx="3032491" cy="177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3950" y="6452177"/>
            <a:ext cx="518977" cy="234918"/>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Aft>
                <a:spcPct val="0"/>
              </a:spcAft>
            </a:pPr>
            <a:fld id="{919C26EF-39F2-4ECD-A568-AF51E3F433A2}" type="slidenum">
              <a:rPr lang="en-US" smtClean="0">
                <a:solidFill>
                  <a:srgbClr val="000000"/>
                </a:solidFill>
              </a:rPr>
              <a:pPr fontAlgn="base">
                <a:spcAft>
                  <a:spcPct val="0"/>
                </a:spcAft>
              </a:pPr>
              <a:t>‹#›</a:t>
            </a:fld>
            <a:endParaRPr lang="en-US" dirty="0">
              <a:solidFill>
                <a:srgbClr val="000000"/>
              </a:solidFill>
            </a:endParaRPr>
          </a:p>
        </p:txBody>
      </p:sp>
      <p:pic>
        <p:nvPicPr>
          <p:cNvPr id="13" name="Picture 12" descr="WBD LOGO_Primary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99" y="5965012"/>
            <a:ext cx="1642514" cy="633632"/>
          </a:xfrm>
          <a:prstGeom prst="rect">
            <a:avLst/>
          </a:prstGeom>
        </p:spPr>
      </p:pic>
    </p:spTree>
    <p:extLst>
      <p:ext uri="{BB962C8B-B14F-4D97-AF65-F5344CB8AC3E}">
        <p14:creationId xmlns:p14="http://schemas.microsoft.com/office/powerpoint/2010/main" val="25222043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kkuntz@wb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6111240" cy="6111240"/>
          </a:xfrm>
          <a:prstGeom prst="rect">
            <a:avLst/>
          </a:prstGeom>
        </p:spPr>
      </p:pic>
      <p:sp>
        <p:nvSpPr>
          <p:cNvPr id="9" name="TextBox 8"/>
          <p:cNvSpPr txBox="1"/>
          <p:nvPr/>
        </p:nvSpPr>
        <p:spPr>
          <a:xfrm>
            <a:off x="1722120" y="1752600"/>
            <a:ext cx="5562600" cy="3631763"/>
          </a:xfrm>
          <a:prstGeom prst="rect">
            <a:avLst/>
          </a:prstGeom>
          <a:noFill/>
        </p:spPr>
        <p:txBody>
          <a:bodyPr wrap="square" rtlCol="0">
            <a:spAutoFit/>
          </a:bodyPr>
          <a:lstStyle/>
          <a:p>
            <a:pPr algn="ctr"/>
            <a:endParaRPr lang="en-US" sz="4800" b="1" dirty="0">
              <a:solidFill>
                <a:schemeClr val="accent1">
                  <a:lumMod val="75000"/>
                </a:schemeClr>
              </a:solidFill>
              <a:cs typeface="Arial" panose="020B0604020202020204" pitchFamily="34" charset="0"/>
            </a:endParaRPr>
          </a:p>
          <a:p>
            <a:pPr algn="ctr"/>
            <a:r>
              <a:rPr lang="en-US" sz="4400" b="1" dirty="0">
                <a:solidFill>
                  <a:schemeClr val="accent1">
                    <a:lumMod val="75000"/>
                  </a:schemeClr>
                </a:solidFill>
                <a:cs typeface="Arial" panose="020B0604020202020204" pitchFamily="34" charset="0"/>
              </a:rPr>
              <a:t>Financing Solutions – Equipment CAPEX</a:t>
            </a:r>
          </a:p>
          <a:p>
            <a:pPr algn="ctr"/>
            <a:endParaRPr lang="en-US" sz="2800" dirty="0">
              <a:solidFill>
                <a:schemeClr val="accent1">
                  <a:lumMod val="75000"/>
                </a:schemeClr>
              </a:solidFill>
              <a:latin typeface="Arial" panose="020B0604020202020204" pitchFamily="34" charset="0"/>
              <a:cs typeface="Arial" panose="020B0604020202020204" pitchFamily="34" charset="0"/>
            </a:endParaRPr>
          </a:p>
          <a:p>
            <a:pPr algn="ctr"/>
            <a:endParaRPr lang="en-US" sz="6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2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7390E-5DA8-4BA9-8370-36944EF71D38}"/>
              </a:ext>
            </a:extLst>
          </p:cNvPr>
          <p:cNvSpPr>
            <a:spLocks noGrp="1"/>
          </p:cNvSpPr>
          <p:nvPr>
            <p:ph type="ctrTitle"/>
          </p:nvPr>
        </p:nvSpPr>
        <p:spPr/>
        <p:txBody>
          <a:bodyPr/>
          <a:lstStyle/>
          <a:p>
            <a:pPr algn="ctr"/>
            <a:r>
              <a:rPr lang="en-US" b="1" dirty="0"/>
              <a:t>Conventional Bank Financing </a:t>
            </a:r>
          </a:p>
        </p:txBody>
      </p:sp>
      <p:sp>
        <p:nvSpPr>
          <p:cNvPr id="4" name="Slide Number Placeholder 3">
            <a:extLst>
              <a:ext uri="{FF2B5EF4-FFF2-40B4-BE49-F238E27FC236}">
                <a16:creationId xmlns:a16="http://schemas.microsoft.com/office/drawing/2014/main" id="{B9923031-1FFB-4341-BF22-CB113613223C}"/>
              </a:ext>
            </a:extLst>
          </p:cNvPr>
          <p:cNvSpPr>
            <a:spLocks noGrp="1"/>
          </p:cNvSpPr>
          <p:nvPr>
            <p:ph type="sldNum" sz="quarter" idx="4294967295"/>
          </p:nvPr>
        </p:nvSpPr>
        <p:spPr>
          <a:xfrm>
            <a:off x="8624888" y="6451600"/>
            <a:ext cx="519112" cy="234950"/>
          </a:xfrm>
        </p:spPr>
        <p:txBody>
          <a:bodyPr/>
          <a:lstStyle/>
          <a:p>
            <a:fld id="{253697CA-6A77-A245-8302-02C8441FC4A6}" type="slidenum">
              <a:rPr lang="en-US" smtClean="0"/>
              <a:t>10</a:t>
            </a:fld>
            <a:endParaRPr lang="en-US" dirty="0"/>
          </a:p>
        </p:txBody>
      </p:sp>
    </p:spTree>
    <p:extLst>
      <p:ext uri="{BB962C8B-B14F-4D97-AF65-F5344CB8AC3E}">
        <p14:creationId xmlns:p14="http://schemas.microsoft.com/office/powerpoint/2010/main" val="391573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54B6-E3B9-4B8B-E61C-C20F8E16AA54}"/>
              </a:ext>
            </a:extLst>
          </p:cNvPr>
          <p:cNvSpPr>
            <a:spLocks noGrp="1"/>
          </p:cNvSpPr>
          <p:nvPr>
            <p:ph type="title"/>
          </p:nvPr>
        </p:nvSpPr>
        <p:spPr/>
        <p:txBody>
          <a:bodyPr/>
          <a:lstStyle/>
          <a:p>
            <a:r>
              <a:rPr lang="en-US" dirty="0"/>
              <a:t>Conventional Bank Financing </a:t>
            </a:r>
          </a:p>
        </p:txBody>
      </p:sp>
      <p:sp>
        <p:nvSpPr>
          <p:cNvPr id="3" name="Content Placeholder 2">
            <a:extLst>
              <a:ext uri="{FF2B5EF4-FFF2-40B4-BE49-F238E27FC236}">
                <a16:creationId xmlns:a16="http://schemas.microsoft.com/office/drawing/2014/main" id="{3B499344-067C-0BEC-D1FA-2E94F2FEBBA8}"/>
              </a:ext>
            </a:extLst>
          </p:cNvPr>
          <p:cNvSpPr>
            <a:spLocks noGrp="1"/>
          </p:cNvSpPr>
          <p:nvPr>
            <p:ph idx="1"/>
          </p:nvPr>
        </p:nvSpPr>
        <p:spPr>
          <a:xfrm>
            <a:off x="457200" y="1295400"/>
            <a:ext cx="8229600" cy="4830763"/>
          </a:xfrm>
        </p:spPr>
        <p:txBody>
          <a:bodyPr>
            <a:normAutofit fontScale="70000" lnSpcReduction="20000"/>
          </a:bodyPr>
          <a:lstStyle/>
          <a:p>
            <a:r>
              <a:rPr lang="en-US" dirty="0"/>
              <a:t>Varies widely by financial institution </a:t>
            </a:r>
          </a:p>
          <a:p>
            <a:r>
              <a:rPr lang="en-US" dirty="0"/>
              <a:t>Typically require 15%-30% down; some larger banks will provide 100% financing on Equipment CAPEX to an established business / customer </a:t>
            </a:r>
          </a:p>
          <a:p>
            <a:r>
              <a:rPr lang="en-US" dirty="0"/>
              <a:t>Business typically has to pay for installation costs out of pocket </a:t>
            </a:r>
          </a:p>
          <a:p>
            <a:r>
              <a:rPr lang="en-US" dirty="0"/>
              <a:t>Rate and terms determined by financial institution – Amortization typically 5 or 7 years. Some lenders may stretch amortization to 10 years for longer useful life equipment. </a:t>
            </a:r>
          </a:p>
          <a:p>
            <a:r>
              <a:rPr lang="en-US" dirty="0"/>
              <a:t>Typically set up with a balloon note (i.e. 3 or 5 year term / rate lock, amortized over 5 or 7 years)</a:t>
            </a:r>
          </a:p>
          <a:p>
            <a:r>
              <a:rPr lang="en-US" dirty="0"/>
              <a:t>Financial institution typically requires a General Business Security Agreement on all assets of the company. </a:t>
            </a:r>
          </a:p>
          <a:p>
            <a:r>
              <a:rPr lang="en-US" dirty="0"/>
              <a:t>In some instances, they may do a Purchase Money Security Interest on the specific piece of equipment </a:t>
            </a:r>
          </a:p>
          <a:p>
            <a:pPr marL="0" indent="0">
              <a:buNone/>
            </a:pPr>
            <a:endParaRPr lang="en-US" dirty="0"/>
          </a:p>
        </p:txBody>
      </p:sp>
      <p:sp>
        <p:nvSpPr>
          <p:cNvPr id="4" name="Slide Number Placeholder 3">
            <a:extLst>
              <a:ext uri="{FF2B5EF4-FFF2-40B4-BE49-F238E27FC236}">
                <a16:creationId xmlns:a16="http://schemas.microsoft.com/office/drawing/2014/main" id="{795A80B9-8878-53B8-E608-0AB060A2975D}"/>
              </a:ext>
            </a:extLst>
          </p:cNvPr>
          <p:cNvSpPr>
            <a:spLocks noGrp="1"/>
          </p:cNvSpPr>
          <p:nvPr>
            <p:ph type="sldNum" sz="quarter" idx="12"/>
          </p:nvPr>
        </p:nvSpPr>
        <p:spPr/>
        <p:txBody>
          <a:bodyPr/>
          <a:lstStyle/>
          <a:p>
            <a:fld id="{253697CA-6A77-A245-8302-02C8441FC4A6}" type="slidenum">
              <a:rPr lang="en-US" smtClean="0"/>
              <a:t>11</a:t>
            </a:fld>
            <a:endParaRPr lang="en-US" dirty="0"/>
          </a:p>
        </p:txBody>
      </p:sp>
    </p:spTree>
    <p:extLst>
      <p:ext uri="{BB962C8B-B14F-4D97-AF65-F5344CB8AC3E}">
        <p14:creationId xmlns:p14="http://schemas.microsoft.com/office/powerpoint/2010/main" val="236687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CE6302-3CC0-2C1D-987A-3570BEE0D2A6}"/>
              </a:ext>
            </a:extLst>
          </p:cNvPr>
          <p:cNvSpPr>
            <a:spLocks noGrp="1"/>
          </p:cNvSpPr>
          <p:nvPr>
            <p:ph type="ctrTitle"/>
          </p:nvPr>
        </p:nvSpPr>
        <p:spPr/>
        <p:txBody>
          <a:bodyPr/>
          <a:lstStyle/>
          <a:p>
            <a:pPr algn="ctr"/>
            <a:r>
              <a:rPr lang="en-US" dirty="0"/>
              <a:t>SBA 7a Loan Program </a:t>
            </a:r>
          </a:p>
        </p:txBody>
      </p:sp>
      <p:sp>
        <p:nvSpPr>
          <p:cNvPr id="4" name="Slide Number Placeholder 3">
            <a:extLst>
              <a:ext uri="{FF2B5EF4-FFF2-40B4-BE49-F238E27FC236}">
                <a16:creationId xmlns:a16="http://schemas.microsoft.com/office/drawing/2014/main" id="{630E3676-852F-E186-F01B-79FCD9924C25}"/>
              </a:ext>
            </a:extLst>
          </p:cNvPr>
          <p:cNvSpPr>
            <a:spLocks noGrp="1"/>
          </p:cNvSpPr>
          <p:nvPr>
            <p:ph type="sldNum" sz="quarter" idx="4294967295"/>
          </p:nvPr>
        </p:nvSpPr>
        <p:spPr>
          <a:xfrm>
            <a:off x="8624888" y="6451600"/>
            <a:ext cx="519112" cy="234950"/>
          </a:xfrm>
        </p:spPr>
        <p:txBody>
          <a:bodyPr/>
          <a:lstStyle/>
          <a:p>
            <a:fld id="{253697CA-6A77-A245-8302-02C8441FC4A6}" type="slidenum">
              <a:rPr lang="en-US" smtClean="0"/>
              <a:t>12</a:t>
            </a:fld>
            <a:endParaRPr lang="en-US" dirty="0"/>
          </a:p>
        </p:txBody>
      </p:sp>
    </p:spTree>
    <p:extLst>
      <p:ext uri="{BB962C8B-B14F-4D97-AF65-F5344CB8AC3E}">
        <p14:creationId xmlns:p14="http://schemas.microsoft.com/office/powerpoint/2010/main" val="52538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2942-EA61-8327-9C34-5158F3FD4B05}"/>
              </a:ext>
            </a:extLst>
          </p:cNvPr>
          <p:cNvSpPr>
            <a:spLocks noGrp="1"/>
          </p:cNvSpPr>
          <p:nvPr>
            <p:ph type="title"/>
          </p:nvPr>
        </p:nvSpPr>
        <p:spPr/>
        <p:txBody>
          <a:bodyPr/>
          <a:lstStyle/>
          <a:p>
            <a:r>
              <a:rPr lang="en-US" dirty="0"/>
              <a:t>SBA 7a Loan Program </a:t>
            </a:r>
          </a:p>
        </p:txBody>
      </p:sp>
      <p:sp>
        <p:nvSpPr>
          <p:cNvPr id="3" name="Content Placeholder 2">
            <a:extLst>
              <a:ext uri="{FF2B5EF4-FFF2-40B4-BE49-F238E27FC236}">
                <a16:creationId xmlns:a16="http://schemas.microsoft.com/office/drawing/2014/main" id="{10F09B4C-97F2-F07B-F810-CD5CCE012FD1}"/>
              </a:ext>
            </a:extLst>
          </p:cNvPr>
          <p:cNvSpPr>
            <a:spLocks noGrp="1"/>
          </p:cNvSpPr>
          <p:nvPr>
            <p:ph idx="1"/>
          </p:nvPr>
        </p:nvSpPr>
        <p:spPr>
          <a:xfrm>
            <a:off x="457200" y="1295400"/>
            <a:ext cx="8229600" cy="4830763"/>
          </a:xfrm>
        </p:spPr>
        <p:txBody>
          <a:bodyPr>
            <a:normAutofit fontScale="62500" lnSpcReduction="20000"/>
          </a:bodyPr>
          <a:lstStyle/>
          <a:p>
            <a:r>
              <a:rPr lang="en-US" dirty="0"/>
              <a:t>Guarantee program – Lending institution applies for a guarantee from SBA (typically 75%). </a:t>
            </a:r>
          </a:p>
          <a:p>
            <a:r>
              <a:rPr lang="en-US" dirty="0"/>
              <a:t>Mitigates risk for lenders – Allows them to do a loan that may not meet their conventional financing standards (i.e. lower downpayment, longer term / amortization). </a:t>
            </a:r>
          </a:p>
          <a:p>
            <a:r>
              <a:rPr lang="en-US" dirty="0"/>
              <a:t>Loans up to $5MM  - Loans are fully amortized </a:t>
            </a:r>
          </a:p>
          <a:p>
            <a:r>
              <a:rPr lang="en-US" dirty="0"/>
              <a:t>Interest Rate &amp; Terms determined by Lending Institution, as long as they fall within the SBA’s parameters </a:t>
            </a:r>
          </a:p>
          <a:p>
            <a:r>
              <a:rPr lang="en-US" dirty="0"/>
              <a:t>Typically, 7a loans have a variable rate feature tied to Prime + a Spread </a:t>
            </a:r>
          </a:p>
          <a:p>
            <a:r>
              <a:rPr lang="en-US" dirty="0"/>
              <a:t>On Equipment, term / amortization is typically 10 years. Can be longer if supported by useful life documentation. </a:t>
            </a:r>
          </a:p>
          <a:p>
            <a:r>
              <a:rPr lang="en-US" dirty="0"/>
              <a:t>Downpayment determined by Lending Institution – Rule of thumb is 10%, however can do 100% financing for an existing business. </a:t>
            </a:r>
          </a:p>
          <a:p>
            <a:r>
              <a:rPr lang="en-US" dirty="0"/>
              <a:t>SBA requires lender to take all available collateral until the loan is fully secured (may include a 2</a:t>
            </a:r>
            <a:r>
              <a:rPr lang="en-US" baseline="30000" dirty="0"/>
              <a:t>nd</a:t>
            </a:r>
            <a:r>
              <a:rPr lang="en-US" dirty="0"/>
              <a:t> mortgage on the owner’s personal residence). If all collateral is pledged and there is still a collateral shortfall, the loan can still be approved.</a:t>
            </a:r>
          </a:p>
        </p:txBody>
      </p:sp>
      <p:sp>
        <p:nvSpPr>
          <p:cNvPr id="4" name="Slide Number Placeholder 3">
            <a:extLst>
              <a:ext uri="{FF2B5EF4-FFF2-40B4-BE49-F238E27FC236}">
                <a16:creationId xmlns:a16="http://schemas.microsoft.com/office/drawing/2014/main" id="{3576BBC6-D4A8-1D2D-4406-B59E704D21CA}"/>
              </a:ext>
            </a:extLst>
          </p:cNvPr>
          <p:cNvSpPr>
            <a:spLocks noGrp="1"/>
          </p:cNvSpPr>
          <p:nvPr>
            <p:ph type="sldNum" sz="quarter" idx="12"/>
          </p:nvPr>
        </p:nvSpPr>
        <p:spPr/>
        <p:txBody>
          <a:bodyPr/>
          <a:lstStyle/>
          <a:p>
            <a:fld id="{253697CA-6A77-A245-8302-02C8441FC4A6}" type="slidenum">
              <a:rPr lang="en-US" smtClean="0"/>
              <a:t>13</a:t>
            </a:fld>
            <a:endParaRPr lang="en-US" dirty="0"/>
          </a:p>
        </p:txBody>
      </p:sp>
    </p:spTree>
    <p:extLst>
      <p:ext uri="{BB962C8B-B14F-4D97-AF65-F5344CB8AC3E}">
        <p14:creationId xmlns:p14="http://schemas.microsoft.com/office/powerpoint/2010/main" val="103073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CAFE0-25D9-FF24-E77A-8C209372A8D3}"/>
              </a:ext>
            </a:extLst>
          </p:cNvPr>
          <p:cNvSpPr>
            <a:spLocks noGrp="1"/>
          </p:cNvSpPr>
          <p:nvPr>
            <p:ph type="ctrTitle"/>
          </p:nvPr>
        </p:nvSpPr>
        <p:spPr/>
        <p:txBody>
          <a:bodyPr/>
          <a:lstStyle/>
          <a:p>
            <a:pPr algn="ctr"/>
            <a:r>
              <a:rPr lang="en-US" dirty="0"/>
              <a:t>SBA 504 Program </a:t>
            </a:r>
          </a:p>
        </p:txBody>
      </p:sp>
      <p:sp>
        <p:nvSpPr>
          <p:cNvPr id="4" name="Slide Number Placeholder 3">
            <a:extLst>
              <a:ext uri="{FF2B5EF4-FFF2-40B4-BE49-F238E27FC236}">
                <a16:creationId xmlns:a16="http://schemas.microsoft.com/office/drawing/2014/main" id="{21DC0709-B2C7-372F-8784-9CF92B8CDBF0}"/>
              </a:ext>
            </a:extLst>
          </p:cNvPr>
          <p:cNvSpPr>
            <a:spLocks noGrp="1"/>
          </p:cNvSpPr>
          <p:nvPr>
            <p:ph type="sldNum" sz="quarter" idx="4294967295"/>
          </p:nvPr>
        </p:nvSpPr>
        <p:spPr>
          <a:xfrm>
            <a:off x="8624888" y="6451600"/>
            <a:ext cx="519112" cy="234950"/>
          </a:xfrm>
        </p:spPr>
        <p:txBody>
          <a:bodyPr/>
          <a:lstStyle/>
          <a:p>
            <a:fld id="{253697CA-6A77-A245-8302-02C8441FC4A6}" type="slidenum">
              <a:rPr lang="en-US" smtClean="0"/>
              <a:t>14</a:t>
            </a:fld>
            <a:endParaRPr lang="en-US" dirty="0"/>
          </a:p>
        </p:txBody>
      </p:sp>
    </p:spTree>
    <p:extLst>
      <p:ext uri="{BB962C8B-B14F-4D97-AF65-F5344CB8AC3E}">
        <p14:creationId xmlns:p14="http://schemas.microsoft.com/office/powerpoint/2010/main" val="410115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AC66-516A-EA34-A5D1-4490D0971521}"/>
              </a:ext>
            </a:extLst>
          </p:cNvPr>
          <p:cNvSpPr>
            <a:spLocks noGrp="1"/>
          </p:cNvSpPr>
          <p:nvPr>
            <p:ph type="title"/>
          </p:nvPr>
        </p:nvSpPr>
        <p:spPr/>
        <p:txBody>
          <a:bodyPr/>
          <a:lstStyle/>
          <a:p>
            <a:r>
              <a:rPr lang="en-US" dirty="0"/>
              <a:t>SBA 504 Loan Program </a:t>
            </a:r>
          </a:p>
        </p:txBody>
      </p:sp>
      <p:sp>
        <p:nvSpPr>
          <p:cNvPr id="3" name="Content Placeholder 2">
            <a:extLst>
              <a:ext uri="{FF2B5EF4-FFF2-40B4-BE49-F238E27FC236}">
                <a16:creationId xmlns:a16="http://schemas.microsoft.com/office/drawing/2014/main" id="{EF3017BB-F262-234E-B6FC-2ACF2AD0E3C3}"/>
              </a:ext>
            </a:extLst>
          </p:cNvPr>
          <p:cNvSpPr>
            <a:spLocks noGrp="1"/>
          </p:cNvSpPr>
          <p:nvPr>
            <p:ph idx="1"/>
          </p:nvPr>
        </p:nvSpPr>
        <p:spPr>
          <a:xfrm>
            <a:off x="457200" y="1295400"/>
            <a:ext cx="8229600" cy="4830763"/>
          </a:xfrm>
        </p:spPr>
        <p:txBody>
          <a:bodyPr>
            <a:normAutofit fontScale="77500" lnSpcReduction="20000"/>
          </a:bodyPr>
          <a:lstStyle/>
          <a:p>
            <a:r>
              <a:rPr lang="en-US" dirty="0"/>
              <a:t>Administered nationally by Certified Development Companies like WBD in participation with a lead lender (bank or credit union) </a:t>
            </a:r>
          </a:p>
          <a:p>
            <a:r>
              <a:rPr lang="en-US" dirty="0"/>
              <a:t>Program Niche – Projects between $500,000 - $20MM </a:t>
            </a:r>
          </a:p>
          <a:p>
            <a:r>
              <a:rPr lang="en-US" dirty="0"/>
              <a:t>Below Market Rates – Money funded through bond market</a:t>
            </a:r>
          </a:p>
          <a:p>
            <a:r>
              <a:rPr lang="en-US" dirty="0"/>
              <a:t>Fixed Rates – For the life of the loan</a:t>
            </a:r>
          </a:p>
          <a:p>
            <a:r>
              <a:rPr lang="en-US" dirty="0"/>
              <a:t>Long Terms – Up to 25 years</a:t>
            </a:r>
          </a:p>
          <a:p>
            <a:r>
              <a:rPr lang="en-US" dirty="0"/>
              <a:t>Up to 90% Financing = Less Money Down</a:t>
            </a:r>
          </a:p>
          <a:p>
            <a:r>
              <a:rPr lang="en-US" dirty="0"/>
              <a:t>Structure helps bank get comfortable and take on more risk</a:t>
            </a:r>
          </a:p>
          <a:p>
            <a:r>
              <a:rPr lang="en-US" dirty="0"/>
              <a:t>WBD can work with any bank/credit union – In FYE 2023, WBD partnered with 105 different financial institutions </a:t>
            </a:r>
          </a:p>
          <a:p>
            <a:r>
              <a:rPr lang="en-US" dirty="0"/>
              <a:t>Borrower friendly collateral requirements – Collateral limited to the asset(s) being financed </a:t>
            </a:r>
          </a:p>
        </p:txBody>
      </p:sp>
      <p:sp>
        <p:nvSpPr>
          <p:cNvPr id="4" name="Slide Number Placeholder 3">
            <a:extLst>
              <a:ext uri="{FF2B5EF4-FFF2-40B4-BE49-F238E27FC236}">
                <a16:creationId xmlns:a16="http://schemas.microsoft.com/office/drawing/2014/main" id="{830800CB-FDF3-5F5A-410B-CB411269BA1B}"/>
              </a:ext>
            </a:extLst>
          </p:cNvPr>
          <p:cNvSpPr>
            <a:spLocks noGrp="1"/>
          </p:cNvSpPr>
          <p:nvPr>
            <p:ph type="sldNum" sz="quarter" idx="12"/>
          </p:nvPr>
        </p:nvSpPr>
        <p:spPr/>
        <p:txBody>
          <a:bodyPr/>
          <a:lstStyle/>
          <a:p>
            <a:fld id="{253697CA-6A77-A245-8302-02C8441FC4A6}" type="slidenum">
              <a:rPr lang="en-US" smtClean="0"/>
              <a:t>15</a:t>
            </a:fld>
            <a:endParaRPr lang="en-US" dirty="0"/>
          </a:p>
        </p:txBody>
      </p:sp>
    </p:spTree>
    <p:extLst>
      <p:ext uri="{BB962C8B-B14F-4D97-AF65-F5344CB8AC3E}">
        <p14:creationId xmlns:p14="http://schemas.microsoft.com/office/powerpoint/2010/main" val="675776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6BE8-5C09-4443-B72F-94183DA219E4}"/>
              </a:ext>
            </a:extLst>
          </p:cNvPr>
          <p:cNvSpPr>
            <a:spLocks noGrp="1"/>
          </p:cNvSpPr>
          <p:nvPr>
            <p:ph type="title"/>
          </p:nvPr>
        </p:nvSpPr>
        <p:spPr>
          <a:xfrm>
            <a:off x="152400" y="281896"/>
            <a:ext cx="8915400" cy="1143000"/>
          </a:xfrm>
        </p:spPr>
        <p:txBody>
          <a:bodyPr>
            <a:normAutofit/>
          </a:bodyPr>
          <a:lstStyle/>
          <a:p>
            <a:r>
              <a:rPr lang="en-US" dirty="0"/>
              <a:t>Typical 504 Financing Structure</a:t>
            </a:r>
          </a:p>
        </p:txBody>
      </p:sp>
      <p:sp>
        <p:nvSpPr>
          <p:cNvPr id="3" name="Slide Number Placeholder 2"/>
          <p:cNvSpPr>
            <a:spLocks noGrp="1"/>
          </p:cNvSpPr>
          <p:nvPr>
            <p:ph type="sldNum" sz="quarter" idx="12"/>
          </p:nvPr>
        </p:nvSpPr>
        <p:spPr/>
        <p:txBody>
          <a:bodyPr/>
          <a:lstStyle/>
          <a:p>
            <a:pPr>
              <a:defRPr/>
            </a:pPr>
            <a:fld id="{21F589D4-AE80-42EE-AA9F-D805AE4C9E6B}" type="slidenum">
              <a:rPr lang="en-US" smtClean="0"/>
              <a:pPr>
                <a:defRPr/>
              </a:pPr>
              <a:t>16</a:t>
            </a:fld>
            <a:endParaRPr lang="en-US" dirty="0"/>
          </a:p>
        </p:txBody>
      </p:sp>
      <p:sp>
        <p:nvSpPr>
          <p:cNvPr id="7" name="TextBox 6"/>
          <p:cNvSpPr txBox="1"/>
          <p:nvPr/>
        </p:nvSpPr>
        <p:spPr>
          <a:xfrm>
            <a:off x="1503592" y="5416828"/>
            <a:ext cx="7110358" cy="584775"/>
          </a:xfrm>
          <a:prstGeom prst="rect">
            <a:avLst/>
          </a:prstGeom>
          <a:noFill/>
        </p:spPr>
        <p:txBody>
          <a:bodyPr wrap="square" rtlCol="0">
            <a:spAutoFit/>
          </a:bodyPr>
          <a:lstStyle/>
          <a:p>
            <a:pPr marL="210312" indent="-210312">
              <a:buFont typeface="Arial" panose="020B0604020202020204" pitchFamily="34" charset="0"/>
              <a:buChar char="•"/>
            </a:pPr>
            <a:r>
              <a:rPr lang="en-US" sz="1600" dirty="0"/>
              <a:t>Third Party Lender’s portion is a conventional loan</a:t>
            </a:r>
          </a:p>
          <a:p>
            <a:pPr marL="210312" indent="-210312">
              <a:buFont typeface="Arial" panose="020B0604020202020204" pitchFamily="34" charset="0"/>
              <a:buChar char="•"/>
            </a:pPr>
            <a:r>
              <a:rPr lang="en-US" sz="1600" dirty="0"/>
              <a:t>504 portion has 100% SBA guaranty</a:t>
            </a:r>
          </a:p>
        </p:txBody>
      </p:sp>
      <p:graphicFrame>
        <p:nvGraphicFramePr>
          <p:cNvPr id="10" name="Chart 9"/>
          <p:cNvGraphicFramePr/>
          <p:nvPr>
            <p:extLst>
              <p:ext uri="{D42A27DB-BD31-4B8C-83A1-F6EECF244321}">
                <p14:modId xmlns:p14="http://schemas.microsoft.com/office/powerpoint/2010/main" val="2297228846"/>
              </p:ext>
            </p:extLst>
          </p:nvPr>
        </p:nvGraphicFramePr>
        <p:xfrm>
          <a:off x="1828800" y="1428991"/>
          <a:ext cx="4815788" cy="3814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725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Long-Term Financing Commitments</a:t>
            </a:r>
          </a:p>
        </p:txBody>
      </p:sp>
      <p:sp>
        <p:nvSpPr>
          <p:cNvPr id="5" name="Content Placeholder 4"/>
          <p:cNvSpPr>
            <a:spLocks noGrp="1"/>
          </p:cNvSpPr>
          <p:nvPr>
            <p:ph idx="1"/>
          </p:nvPr>
        </p:nvSpPr>
        <p:spPr/>
        <p:txBody>
          <a:bodyPr>
            <a:normAutofit fontScale="55000" lnSpcReduction="20000"/>
          </a:bodyPr>
          <a:lstStyle/>
          <a:p>
            <a:pPr marL="533400" indent="-533400">
              <a:lnSpc>
                <a:spcPct val="120000"/>
              </a:lnSpc>
              <a:spcBef>
                <a:spcPts val="0"/>
              </a:spcBef>
              <a:defRPr/>
            </a:pPr>
            <a:r>
              <a:rPr lang="en-US" sz="5100" dirty="0"/>
              <a:t>20-Year or 25-Year Debenture:</a:t>
            </a:r>
          </a:p>
          <a:p>
            <a:pPr marL="933450" lvl="1" indent="-533400">
              <a:lnSpc>
                <a:spcPct val="120000"/>
              </a:lnSpc>
              <a:spcBef>
                <a:spcPts val="0"/>
              </a:spcBef>
              <a:buFont typeface="Calibri" pitchFamily="34" charset="0"/>
              <a:buChar char="−"/>
              <a:defRPr/>
            </a:pPr>
            <a:r>
              <a:rPr lang="en-US" sz="3600" dirty="0"/>
              <a:t>Third Party Lender’s loan must have at least a 10-year maturity; amortization doesn’t need to match the 504 loan</a:t>
            </a:r>
          </a:p>
          <a:p>
            <a:pPr marL="400050" lvl="1" indent="0">
              <a:lnSpc>
                <a:spcPct val="120000"/>
              </a:lnSpc>
              <a:spcBef>
                <a:spcPts val="0"/>
              </a:spcBef>
              <a:buNone/>
              <a:defRPr/>
            </a:pPr>
            <a:endParaRPr lang="en-US" sz="4800" dirty="0"/>
          </a:p>
          <a:p>
            <a:pPr marL="533400" indent="-533400">
              <a:lnSpc>
                <a:spcPct val="120000"/>
              </a:lnSpc>
              <a:spcBef>
                <a:spcPts val="0"/>
              </a:spcBef>
              <a:defRPr/>
            </a:pPr>
            <a:r>
              <a:rPr lang="en-US" sz="5100" dirty="0"/>
              <a:t>10-Year Debenture:</a:t>
            </a:r>
          </a:p>
          <a:p>
            <a:pPr marL="933450" lvl="1" indent="-533400">
              <a:lnSpc>
                <a:spcPct val="120000"/>
              </a:lnSpc>
              <a:spcBef>
                <a:spcPts val="0"/>
              </a:spcBef>
              <a:buFont typeface="Calibri" pitchFamily="34" charset="0"/>
              <a:buChar char="−"/>
              <a:defRPr/>
            </a:pPr>
            <a:r>
              <a:rPr lang="en-US" sz="3600" dirty="0"/>
              <a:t>Third Party Lender’s loan must have at least a 7-year maturity; amortization doesn’t need to match the 504 loan</a:t>
            </a:r>
          </a:p>
          <a:p>
            <a:pPr marL="933450" lvl="1" indent="-533400">
              <a:lnSpc>
                <a:spcPct val="120000"/>
              </a:lnSpc>
              <a:spcBef>
                <a:spcPts val="0"/>
              </a:spcBef>
              <a:buFont typeface="Calibri" pitchFamily="34" charset="0"/>
              <a:buChar char="−"/>
              <a:defRPr/>
            </a:pPr>
            <a:endParaRPr lang="en-US" sz="3600" dirty="0"/>
          </a:p>
          <a:p>
            <a:pPr>
              <a:lnSpc>
                <a:spcPct val="120000"/>
              </a:lnSpc>
              <a:spcBef>
                <a:spcPts val="0"/>
              </a:spcBef>
              <a:buFont typeface="Arial" panose="020B0604020202020204" pitchFamily="34" charset="0"/>
              <a:buChar char="•"/>
              <a:defRPr/>
            </a:pPr>
            <a:r>
              <a:rPr lang="en-US" sz="5100" dirty="0"/>
              <a:t>Equipment may be financed with a 20-year or a 25-year Debenture if supported by a useful life letter from the manufacturer of the equipment </a:t>
            </a:r>
          </a:p>
          <a:p>
            <a:endParaRPr lang="en-US" dirty="0"/>
          </a:p>
        </p:txBody>
      </p:sp>
      <p:sp>
        <p:nvSpPr>
          <p:cNvPr id="8" name="Slide Number Placeholder 7"/>
          <p:cNvSpPr>
            <a:spLocks noGrp="1"/>
          </p:cNvSpPr>
          <p:nvPr>
            <p:ph type="sldNum" sz="quarter" idx="12"/>
          </p:nvPr>
        </p:nvSpPr>
        <p:spPr/>
        <p:txBody>
          <a:bodyPr/>
          <a:lstStyle/>
          <a:p>
            <a:fld id="{9CD8D479-8942-46E8-A226-A4E01F7A105C}" type="slidenum">
              <a:rPr lang="en-US" smtClean="0"/>
              <a:pPr/>
              <a:t>17</a:t>
            </a:fld>
            <a:endParaRPr lang="en-US" dirty="0"/>
          </a:p>
        </p:txBody>
      </p:sp>
    </p:spTree>
    <p:extLst>
      <p:ext uri="{BB962C8B-B14F-4D97-AF65-F5344CB8AC3E}">
        <p14:creationId xmlns:p14="http://schemas.microsoft.com/office/powerpoint/2010/main" val="269354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dirty="0"/>
              <a:t>Long-Term Fixed Rate Financing </a:t>
            </a:r>
          </a:p>
        </p:txBody>
      </p:sp>
      <p:sp>
        <p:nvSpPr>
          <p:cNvPr id="36867" name="Content Placeholder 2"/>
          <p:cNvSpPr>
            <a:spLocks noGrp="1"/>
          </p:cNvSpPr>
          <p:nvPr>
            <p:ph idx="1"/>
          </p:nvPr>
        </p:nvSpPr>
        <p:spPr>
          <a:xfrm>
            <a:off x="384350" y="1295400"/>
            <a:ext cx="8229600" cy="4525963"/>
          </a:xfrm>
        </p:spPr>
        <p:txBody>
          <a:bodyPr>
            <a:normAutofit/>
          </a:bodyPr>
          <a:lstStyle/>
          <a:p>
            <a:pPr lvl="1" eaLnBrk="1" hangingPunct="1">
              <a:buClr>
                <a:srgbClr val="336699"/>
              </a:buClr>
              <a:buFont typeface="Wingdings" pitchFamily="2" charset="2"/>
              <a:buChar char="Ø"/>
              <a:defRPr/>
            </a:pPr>
            <a:endParaRPr lang="en-US" sz="600" dirty="0"/>
          </a:p>
          <a:p>
            <a:pPr fontAlgn="auto">
              <a:spcAft>
                <a:spcPts val="0"/>
              </a:spcAft>
              <a:defRPr/>
            </a:pPr>
            <a:r>
              <a:rPr lang="en-US" sz="2800" dirty="0"/>
              <a:t>Current Effective 504 Fixed Interest Rates:</a:t>
            </a:r>
          </a:p>
          <a:p>
            <a:pPr lvl="1">
              <a:buFont typeface="Calibri" pitchFamily="34" charset="0"/>
              <a:buChar char="−"/>
              <a:defRPr/>
            </a:pPr>
            <a:r>
              <a:rPr lang="en-US" sz="2400" b="1" dirty="0"/>
              <a:t>25 Year – 6.385% February 2024</a:t>
            </a:r>
          </a:p>
          <a:p>
            <a:pPr lvl="1">
              <a:buFont typeface="Calibri" pitchFamily="34" charset="0"/>
              <a:buChar char="−"/>
              <a:defRPr/>
            </a:pPr>
            <a:r>
              <a:rPr lang="en-US" sz="2400" b="1" dirty="0"/>
              <a:t>20 Year – 6.496% February 2024</a:t>
            </a:r>
          </a:p>
          <a:p>
            <a:pPr lvl="1" fontAlgn="auto">
              <a:spcAft>
                <a:spcPts val="0"/>
              </a:spcAft>
              <a:buFont typeface="Calibri" pitchFamily="34" charset="0"/>
              <a:buChar char="−"/>
              <a:defRPr/>
            </a:pPr>
            <a:r>
              <a:rPr lang="en-US" sz="2400" b="1" dirty="0"/>
              <a:t>10 Year – 6.544% January 2024</a:t>
            </a:r>
          </a:p>
          <a:p>
            <a:pPr lvl="2">
              <a:buFont typeface="Calibri" pitchFamily="34" charset="0"/>
              <a:buChar char="−"/>
              <a:defRPr/>
            </a:pPr>
            <a:r>
              <a:rPr lang="en-US" sz="2000" i="1" dirty="0"/>
              <a:t>10-year debentures are sold every 2 months</a:t>
            </a:r>
          </a:p>
          <a:p>
            <a:pPr eaLnBrk="1" hangingPunct="1">
              <a:buClr>
                <a:srgbClr val="336699"/>
              </a:buClr>
              <a:buFont typeface="Wingdings" pitchFamily="2" charset="2"/>
              <a:buChar char="Ø"/>
              <a:defRPr/>
            </a:pPr>
            <a:endParaRPr lang="en-US" b="1" dirty="0"/>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F63914EE-277E-48F6-BFE8-442CB0D806B3}" type="slidenum">
              <a:rPr lang="en-US"/>
              <a:pPr>
                <a:defRPr/>
              </a:pPr>
              <a:t>18</a:t>
            </a:fld>
            <a:endParaRPr lang="en-US" dirty="0"/>
          </a:p>
        </p:txBody>
      </p:sp>
    </p:spTree>
    <p:extLst>
      <p:ext uri="{BB962C8B-B14F-4D97-AF65-F5344CB8AC3E}">
        <p14:creationId xmlns:p14="http://schemas.microsoft.com/office/powerpoint/2010/main" val="398309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b="1" dirty="0"/>
              <a:t>Real Life Example</a:t>
            </a:r>
          </a:p>
        </p:txBody>
      </p:sp>
      <p:sp>
        <p:nvSpPr>
          <p:cNvPr id="4" name="Slide Number Placeholder 3"/>
          <p:cNvSpPr>
            <a:spLocks noGrp="1"/>
          </p:cNvSpPr>
          <p:nvPr>
            <p:ph type="sldNum" sz="quarter" idx="4294967295"/>
          </p:nvPr>
        </p:nvSpPr>
        <p:spPr>
          <a:xfrm>
            <a:off x="8624888" y="6451600"/>
            <a:ext cx="519112" cy="234950"/>
          </a:xfrm>
        </p:spPr>
        <p:txBody>
          <a:bodyPr/>
          <a:lstStyle/>
          <a:p>
            <a:fld id="{253697CA-6A77-A245-8302-02C8441FC4A6}" type="slidenum">
              <a:rPr lang="en-US" smtClean="0"/>
              <a:t>19</a:t>
            </a:fld>
            <a:endParaRPr lang="en-US" dirty="0"/>
          </a:p>
        </p:txBody>
      </p:sp>
    </p:spTree>
    <p:extLst>
      <p:ext uri="{BB962C8B-B14F-4D97-AF65-F5344CB8AC3E}">
        <p14:creationId xmlns:p14="http://schemas.microsoft.com/office/powerpoint/2010/main" val="339061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rPr>
              <a:t>Goals this Afternoon </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Background on WBD</a:t>
            </a:r>
          </a:p>
          <a:p>
            <a:pPr marL="514350" indent="-514350">
              <a:buFont typeface="+mj-lt"/>
              <a:buAutoNum type="arabicPeriod"/>
            </a:pPr>
            <a:r>
              <a:rPr lang="en-US" dirty="0"/>
              <a:t>Vendor Financing </a:t>
            </a:r>
          </a:p>
          <a:p>
            <a:pPr marL="514350" indent="-514350">
              <a:buFont typeface="+mj-lt"/>
              <a:buAutoNum type="arabicPeriod"/>
            </a:pPr>
            <a:r>
              <a:rPr lang="en-US" dirty="0"/>
              <a:t>Conventional Bank Financing </a:t>
            </a:r>
          </a:p>
          <a:p>
            <a:pPr marL="514350" indent="-514350">
              <a:buFont typeface="+mj-lt"/>
              <a:buAutoNum type="arabicPeriod"/>
            </a:pPr>
            <a:r>
              <a:rPr lang="en-US" dirty="0"/>
              <a:t>SBA Financing Solutions:</a:t>
            </a:r>
          </a:p>
          <a:p>
            <a:pPr marL="914400" lvl="1" indent="-514350">
              <a:buFont typeface="+mj-lt"/>
              <a:buAutoNum type="alphaLcParenR"/>
            </a:pPr>
            <a:r>
              <a:rPr lang="en-US" dirty="0"/>
              <a:t>SBA 7a Loan Program</a:t>
            </a:r>
          </a:p>
          <a:p>
            <a:pPr marL="914400" lvl="1" indent="-514350">
              <a:buFont typeface="+mj-lt"/>
              <a:buAutoNum type="alphaLcParenR"/>
            </a:pPr>
            <a:r>
              <a:rPr lang="en-US" dirty="0"/>
              <a:t>SBA 504 Loan Program</a:t>
            </a:r>
          </a:p>
          <a:p>
            <a:pPr marL="514350" indent="-514350">
              <a:buFont typeface="+mj-lt"/>
              <a:buAutoNum type="arabicPeriod"/>
            </a:pPr>
            <a:r>
              <a:rPr lang="en-US" dirty="0"/>
              <a:t>Real Life Example – 504 Program</a:t>
            </a:r>
          </a:p>
          <a:p>
            <a:pPr marL="514350" indent="-514350">
              <a:buFont typeface="+mj-lt"/>
              <a:buAutoNum type="arabicPeriod"/>
            </a:pPr>
            <a:r>
              <a:rPr lang="en-US" dirty="0"/>
              <a:t>Questions </a:t>
            </a:r>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253697CA-6A77-A245-8302-02C8441FC4A6}" type="slidenum">
              <a:rPr lang="en-US" smtClean="0"/>
              <a:t>2</a:t>
            </a:fld>
            <a:endParaRPr lang="en-US" dirty="0"/>
          </a:p>
        </p:txBody>
      </p:sp>
    </p:spTree>
    <p:extLst>
      <p:ext uri="{BB962C8B-B14F-4D97-AF65-F5344CB8AC3E}">
        <p14:creationId xmlns:p14="http://schemas.microsoft.com/office/powerpoint/2010/main" val="21759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2876-7F2A-F52B-FE13-889B4FF8800B}"/>
              </a:ext>
            </a:extLst>
          </p:cNvPr>
          <p:cNvSpPr>
            <a:spLocks noGrp="1"/>
          </p:cNvSpPr>
          <p:nvPr>
            <p:ph type="title"/>
          </p:nvPr>
        </p:nvSpPr>
        <p:spPr/>
        <p:txBody>
          <a:bodyPr>
            <a:normAutofit/>
          </a:bodyPr>
          <a:lstStyle/>
          <a:p>
            <a:r>
              <a:rPr lang="en-US" dirty="0"/>
              <a:t>Equipment CAPEX</a:t>
            </a:r>
          </a:p>
        </p:txBody>
      </p:sp>
      <p:sp>
        <p:nvSpPr>
          <p:cNvPr id="3" name="Content Placeholder 2">
            <a:extLst>
              <a:ext uri="{FF2B5EF4-FFF2-40B4-BE49-F238E27FC236}">
                <a16:creationId xmlns:a16="http://schemas.microsoft.com/office/drawing/2014/main" id="{0D748E24-F5B3-815F-0B6A-B923E57C8B90}"/>
              </a:ext>
            </a:extLst>
          </p:cNvPr>
          <p:cNvSpPr>
            <a:spLocks noGrp="1"/>
          </p:cNvSpPr>
          <p:nvPr>
            <p:ph idx="1"/>
          </p:nvPr>
        </p:nvSpPr>
        <p:spPr>
          <a:xfrm>
            <a:off x="457200" y="1417638"/>
            <a:ext cx="8229600" cy="4708525"/>
          </a:xfrm>
        </p:spPr>
        <p:txBody>
          <a:bodyPr>
            <a:normAutofit fontScale="77500" lnSpcReduction="20000"/>
          </a:bodyPr>
          <a:lstStyle/>
          <a:p>
            <a:r>
              <a:rPr lang="en-US" b="1" dirty="0"/>
              <a:t>Business Background &amp; Situation:</a:t>
            </a:r>
          </a:p>
          <a:p>
            <a:pPr lvl="1"/>
            <a:r>
              <a:rPr lang="en-US" dirty="0"/>
              <a:t>Long established manufacturer </a:t>
            </a:r>
          </a:p>
          <a:p>
            <a:pPr lvl="1"/>
            <a:r>
              <a:rPr lang="en-US" dirty="0"/>
              <a:t>Well diversified customer base</a:t>
            </a:r>
          </a:p>
          <a:p>
            <a:pPr lvl="1"/>
            <a:r>
              <a:rPr lang="en-US" dirty="0"/>
              <a:t>Challenges with the labor market </a:t>
            </a:r>
          </a:p>
          <a:p>
            <a:pPr lvl="1"/>
            <a:r>
              <a:rPr lang="en-US" dirty="0"/>
              <a:t>Looking to acquire a </a:t>
            </a:r>
            <a:r>
              <a:rPr lang="en-US" dirty="0" err="1"/>
              <a:t>Stopa</a:t>
            </a:r>
            <a:r>
              <a:rPr lang="en-US" dirty="0"/>
              <a:t> Tower System which is the backbone of a material storage and handling system. The system features six machines that are connected, pulling materials, processing materials, and then putting the completed parts back in the tower for the next operations to pull &amp; process. </a:t>
            </a:r>
          </a:p>
          <a:p>
            <a:pPr lvl="1"/>
            <a:r>
              <a:rPr lang="en-US" dirty="0"/>
              <a:t>New equipment purchases are focused on leveraging robotic &amp; automated technologies to lower dependence on manpower</a:t>
            </a:r>
          </a:p>
          <a:p>
            <a:r>
              <a:rPr lang="en-US" b="1" dirty="0"/>
              <a:t>Preliminary Borrower Financing Request:</a:t>
            </a:r>
          </a:p>
          <a:p>
            <a:pPr lvl="1"/>
            <a:r>
              <a:rPr lang="en-US" dirty="0"/>
              <a:t>PO on Various Equipment Lines - $11,438,000*</a:t>
            </a:r>
          </a:p>
          <a:p>
            <a:pPr marL="0" indent="0">
              <a:buNone/>
            </a:pPr>
            <a:r>
              <a:rPr lang="en-US" dirty="0"/>
              <a:t>		</a:t>
            </a:r>
            <a:r>
              <a:rPr lang="en-US" sz="2800" dirty="0"/>
              <a:t>*Includes shipping &amp; installation </a:t>
            </a:r>
          </a:p>
          <a:p>
            <a:endParaRPr lang="en-US" dirty="0"/>
          </a:p>
        </p:txBody>
      </p:sp>
      <p:sp>
        <p:nvSpPr>
          <p:cNvPr id="4" name="Slide Number Placeholder 3">
            <a:extLst>
              <a:ext uri="{FF2B5EF4-FFF2-40B4-BE49-F238E27FC236}">
                <a16:creationId xmlns:a16="http://schemas.microsoft.com/office/drawing/2014/main" id="{C2E0A426-1E18-CAB4-B29C-919EB0DE2EB0}"/>
              </a:ext>
            </a:extLst>
          </p:cNvPr>
          <p:cNvSpPr>
            <a:spLocks noGrp="1"/>
          </p:cNvSpPr>
          <p:nvPr>
            <p:ph type="sldNum" sz="quarter" idx="12"/>
          </p:nvPr>
        </p:nvSpPr>
        <p:spPr/>
        <p:txBody>
          <a:bodyPr/>
          <a:lstStyle/>
          <a:p>
            <a:fld id="{253697CA-6A77-A245-8302-02C8441FC4A6}" type="slidenum">
              <a:rPr lang="en-US" smtClean="0"/>
              <a:t>20</a:t>
            </a:fld>
            <a:endParaRPr lang="en-US" dirty="0"/>
          </a:p>
        </p:txBody>
      </p:sp>
    </p:spTree>
    <p:extLst>
      <p:ext uri="{BB962C8B-B14F-4D97-AF65-F5344CB8AC3E}">
        <p14:creationId xmlns:p14="http://schemas.microsoft.com/office/powerpoint/2010/main" val="291142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F450-CCB7-51A0-0C5D-1514AC60CA3B}"/>
              </a:ext>
            </a:extLst>
          </p:cNvPr>
          <p:cNvSpPr>
            <a:spLocks noGrp="1"/>
          </p:cNvSpPr>
          <p:nvPr>
            <p:ph type="title"/>
          </p:nvPr>
        </p:nvSpPr>
        <p:spPr/>
        <p:txBody>
          <a:bodyPr>
            <a:normAutofit/>
          </a:bodyPr>
          <a:lstStyle/>
          <a:p>
            <a:r>
              <a:rPr lang="en-US" dirty="0"/>
              <a:t>Equipment CAPEX</a:t>
            </a:r>
          </a:p>
        </p:txBody>
      </p:sp>
      <p:sp>
        <p:nvSpPr>
          <p:cNvPr id="3" name="Content Placeholder 2">
            <a:extLst>
              <a:ext uri="{FF2B5EF4-FFF2-40B4-BE49-F238E27FC236}">
                <a16:creationId xmlns:a16="http://schemas.microsoft.com/office/drawing/2014/main" id="{65BC0C07-4F74-410B-3D76-0A9067E711B8}"/>
              </a:ext>
            </a:extLst>
          </p:cNvPr>
          <p:cNvSpPr>
            <a:spLocks noGrp="1"/>
          </p:cNvSpPr>
          <p:nvPr>
            <p:ph idx="1"/>
          </p:nvPr>
        </p:nvSpPr>
        <p:spPr/>
        <p:txBody>
          <a:bodyPr/>
          <a:lstStyle/>
          <a:p>
            <a:r>
              <a:rPr lang="en-US" sz="1800" b="1" dirty="0"/>
              <a:t>Project Considerations: </a:t>
            </a:r>
          </a:p>
          <a:p>
            <a:pPr lvl="1"/>
            <a:r>
              <a:rPr lang="en-US" sz="1600" dirty="0"/>
              <a:t>Existing business; therefore, the minimum required borrower contribution is 10%.</a:t>
            </a:r>
          </a:p>
          <a:p>
            <a:pPr lvl="1"/>
            <a:r>
              <a:rPr lang="en-US" sz="1600" dirty="0"/>
              <a:t>Can finance installation costs and shipping costs into structure</a:t>
            </a:r>
          </a:p>
          <a:p>
            <a:pPr lvl="1"/>
            <a:r>
              <a:rPr lang="en-US" sz="1600" dirty="0"/>
              <a:t>Useful life letter from manufacturer of the equipment exceeded 20 years </a:t>
            </a:r>
          </a:p>
          <a:p>
            <a:pPr lvl="1"/>
            <a:r>
              <a:rPr lang="en-US" sz="1600" dirty="0"/>
              <a:t>Bank provided a 10 year fully amortized front-end loan; 504 loan was 20 years given the useful life </a:t>
            </a:r>
          </a:p>
          <a:p>
            <a:pPr lvl="1"/>
            <a:r>
              <a:rPr lang="en-US" sz="1600" dirty="0"/>
              <a:t>Lead team for equipment install was 12 months – Bank provided an interest only draw note for 90% of the project. 504 loan closing occurs upon completion of the project to paydown the bank’s interim financing. </a:t>
            </a:r>
          </a:p>
          <a:p>
            <a:pPr lvl="1"/>
            <a:r>
              <a:rPr lang="en-US" sz="1600" dirty="0"/>
              <a:t>504 Collateral Limited to 2</a:t>
            </a:r>
            <a:r>
              <a:rPr lang="en-US" sz="1600" baseline="30000" dirty="0"/>
              <a:t>nd</a:t>
            </a:r>
            <a:r>
              <a:rPr lang="en-US" sz="1600" dirty="0"/>
              <a:t> lien on specific piece of equipment </a:t>
            </a:r>
          </a:p>
          <a:p>
            <a:endParaRPr lang="en-US" sz="1000" b="1" dirty="0"/>
          </a:p>
          <a:p>
            <a:r>
              <a:rPr lang="en-US" sz="1800" b="1" dirty="0"/>
              <a:t>504 Structure:</a:t>
            </a:r>
          </a:p>
          <a:p>
            <a:endParaRPr lang="en-US" dirty="0"/>
          </a:p>
        </p:txBody>
      </p:sp>
      <p:sp>
        <p:nvSpPr>
          <p:cNvPr id="4" name="Slide Number Placeholder 3">
            <a:extLst>
              <a:ext uri="{FF2B5EF4-FFF2-40B4-BE49-F238E27FC236}">
                <a16:creationId xmlns:a16="http://schemas.microsoft.com/office/drawing/2014/main" id="{D8048DBB-551A-2BF7-C124-BF6AFD60B10A}"/>
              </a:ext>
            </a:extLst>
          </p:cNvPr>
          <p:cNvSpPr>
            <a:spLocks noGrp="1"/>
          </p:cNvSpPr>
          <p:nvPr>
            <p:ph type="sldNum" sz="quarter" idx="12"/>
          </p:nvPr>
        </p:nvSpPr>
        <p:spPr/>
        <p:txBody>
          <a:bodyPr/>
          <a:lstStyle/>
          <a:p>
            <a:fld id="{253697CA-6A77-A245-8302-02C8441FC4A6}" type="slidenum">
              <a:rPr lang="en-US" smtClean="0"/>
              <a:t>21</a:t>
            </a:fld>
            <a:endParaRPr lang="en-US" dirty="0"/>
          </a:p>
        </p:txBody>
      </p:sp>
      <p:graphicFrame>
        <p:nvGraphicFramePr>
          <p:cNvPr id="6" name="Table 5">
            <a:extLst>
              <a:ext uri="{FF2B5EF4-FFF2-40B4-BE49-F238E27FC236}">
                <a16:creationId xmlns:a16="http://schemas.microsoft.com/office/drawing/2014/main" id="{DB8F55F7-94EC-565E-5D85-ED63D2910EDF}"/>
              </a:ext>
            </a:extLst>
          </p:cNvPr>
          <p:cNvGraphicFramePr>
            <a:graphicFrameLocks noGrp="1"/>
          </p:cNvGraphicFramePr>
          <p:nvPr>
            <p:extLst>
              <p:ext uri="{D42A27DB-BD31-4B8C-83A1-F6EECF244321}">
                <p14:modId xmlns:p14="http://schemas.microsoft.com/office/powerpoint/2010/main" val="255876115"/>
              </p:ext>
            </p:extLst>
          </p:nvPr>
        </p:nvGraphicFramePr>
        <p:xfrm>
          <a:off x="838200" y="4953000"/>
          <a:ext cx="7238999" cy="963716"/>
        </p:xfrm>
        <a:graphic>
          <a:graphicData uri="http://schemas.openxmlformats.org/drawingml/2006/table">
            <a:tbl>
              <a:tblPr>
                <a:tableStyleId>{5C22544A-7EE6-4342-B048-85BDC9FD1C3A}</a:tableStyleId>
              </a:tblPr>
              <a:tblGrid>
                <a:gridCol w="1981200">
                  <a:extLst>
                    <a:ext uri="{9D8B030D-6E8A-4147-A177-3AD203B41FA5}">
                      <a16:colId xmlns:a16="http://schemas.microsoft.com/office/drawing/2014/main" val="2193631829"/>
                    </a:ext>
                  </a:extLst>
                </a:gridCol>
                <a:gridCol w="1524000">
                  <a:extLst>
                    <a:ext uri="{9D8B030D-6E8A-4147-A177-3AD203B41FA5}">
                      <a16:colId xmlns:a16="http://schemas.microsoft.com/office/drawing/2014/main" val="3372068761"/>
                    </a:ext>
                  </a:extLst>
                </a:gridCol>
                <a:gridCol w="1282208">
                  <a:extLst>
                    <a:ext uri="{9D8B030D-6E8A-4147-A177-3AD203B41FA5}">
                      <a16:colId xmlns:a16="http://schemas.microsoft.com/office/drawing/2014/main" val="681542714"/>
                    </a:ext>
                  </a:extLst>
                </a:gridCol>
                <a:gridCol w="317992">
                  <a:extLst>
                    <a:ext uri="{9D8B030D-6E8A-4147-A177-3AD203B41FA5}">
                      <a16:colId xmlns:a16="http://schemas.microsoft.com/office/drawing/2014/main" val="981605985"/>
                    </a:ext>
                  </a:extLst>
                </a:gridCol>
                <a:gridCol w="1589108">
                  <a:extLst>
                    <a:ext uri="{9D8B030D-6E8A-4147-A177-3AD203B41FA5}">
                      <a16:colId xmlns:a16="http://schemas.microsoft.com/office/drawing/2014/main" val="3959473336"/>
                    </a:ext>
                  </a:extLst>
                </a:gridCol>
                <a:gridCol w="544491">
                  <a:extLst>
                    <a:ext uri="{9D8B030D-6E8A-4147-A177-3AD203B41FA5}">
                      <a16:colId xmlns:a16="http://schemas.microsoft.com/office/drawing/2014/main" val="927729618"/>
                    </a:ext>
                  </a:extLst>
                </a:gridCol>
              </a:tblGrid>
              <a:tr h="203108">
                <a:tc gridSpan="2">
                  <a:txBody>
                    <a:bodyPr/>
                    <a:lstStyle/>
                    <a:p>
                      <a:pPr algn="l" fontAlgn="b"/>
                      <a:r>
                        <a:rPr lang="en-US" sz="1200" b="1" u="none" strike="noStrike" dirty="0">
                          <a:effectLst/>
                        </a:rPr>
                        <a:t>Use of Funds</a:t>
                      </a:r>
                      <a:endParaRPr lang="en-US" sz="1200" b="1" i="0" u="none" strike="noStrike" dirty="0">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tc hMerge="1">
                  <a:txBody>
                    <a:bodyPr/>
                    <a:lstStyle/>
                    <a:p>
                      <a:pPr algn="l" fontAlgn="b"/>
                      <a:endParaRPr lang="en-US" sz="1000" b="0" i="0" u="none" strike="noStrike" dirty="0">
                        <a:effectLst/>
                        <a:latin typeface="Arial" panose="020B0604020202020204" pitchFamily="34" charset="0"/>
                      </a:endParaRPr>
                    </a:p>
                  </a:txBody>
                  <a:tcPr marL="7272" marR="7272" marT="7272" marB="0" anchor="b"/>
                </a:tc>
                <a:tc gridSpan="3">
                  <a:txBody>
                    <a:bodyPr/>
                    <a:lstStyle/>
                    <a:p>
                      <a:pPr algn="l" fontAlgn="b"/>
                      <a:r>
                        <a:rPr lang="en-US" sz="1200" b="1" u="none" strike="noStrike" dirty="0">
                          <a:effectLst/>
                        </a:rPr>
                        <a:t>Source of Funds</a:t>
                      </a:r>
                      <a:endParaRPr lang="en-US" sz="1200" b="1" i="0" u="none" strike="noStrike" dirty="0">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0" i="0" u="none" strike="noStrike" dirty="0">
                        <a:effectLst/>
                        <a:latin typeface="Arial" panose="020B0604020202020204" pitchFamily="34" charset="0"/>
                      </a:endParaRPr>
                    </a:p>
                  </a:txBody>
                  <a:tcPr marL="7272" marR="7272" marT="7272" marB="0" anchor="b"/>
                </a:tc>
                <a:tc>
                  <a:txBody>
                    <a:bodyPr/>
                    <a:lstStyle/>
                    <a:p>
                      <a:pPr algn="l" fontAlgn="b"/>
                      <a:endParaRPr lang="en-US" sz="1200" b="0" i="0" u="none" strike="noStrike" dirty="0">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785610"/>
                  </a:ext>
                </a:extLst>
              </a:tr>
              <a:tr h="152714">
                <a:tc>
                  <a:txBody>
                    <a:bodyPr/>
                    <a:lstStyle/>
                    <a:p>
                      <a:pPr algn="l" fontAlgn="b"/>
                      <a:r>
                        <a:rPr lang="en-US" sz="1200" u="none" strike="noStrike" dirty="0">
                          <a:effectLst/>
                        </a:rPr>
                        <a:t>Purchase &amp; Install Equipment</a:t>
                      </a:r>
                      <a:endParaRPr lang="en-US" sz="1200" b="0" i="0" u="none" strike="noStrike" dirty="0">
                        <a:solidFill>
                          <a:srgbClr val="0000FF"/>
                        </a:solidFill>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 $            11,438,000</a:t>
                      </a:r>
                      <a:endParaRPr lang="en-US" sz="1200" b="0" i="0" u="none" strike="noStrike" dirty="0">
                        <a:solidFill>
                          <a:srgbClr val="0000FF"/>
                        </a:solidFill>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gridSpan="2">
                  <a:txBody>
                    <a:bodyPr/>
                    <a:lstStyle/>
                    <a:p>
                      <a:pPr algn="l" fontAlgn="b"/>
                      <a:r>
                        <a:rPr lang="en-US" sz="1200" u="none" strike="noStrike" dirty="0">
                          <a:effectLst/>
                        </a:rPr>
                        <a:t>    Bank Financing </a:t>
                      </a:r>
                      <a:endParaRPr lang="en-US" sz="1200" b="0" i="0" u="none" strike="noStrike" dirty="0">
                        <a:solidFill>
                          <a:srgbClr val="0000FF"/>
                        </a:solidFill>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r>
                        <a:rPr lang="en-US" sz="1200" u="none" strike="noStrike" dirty="0">
                          <a:effectLst/>
                        </a:rPr>
                        <a:t> $               5,734,000</a:t>
                      </a:r>
                      <a:endParaRPr lang="en-US" sz="1200" b="0" i="0" u="none" strike="noStrike" dirty="0">
                        <a:solidFill>
                          <a:srgbClr val="0000FF"/>
                        </a:solidFill>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50.0%</a:t>
                      </a:r>
                      <a:endParaRPr lang="en-US" sz="1200" b="0" i="0" u="none" strike="noStrike">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4123473"/>
                  </a:ext>
                </a:extLst>
              </a:tr>
              <a:tr h="159986">
                <a:tc>
                  <a:txBody>
                    <a:bodyPr/>
                    <a:lstStyle/>
                    <a:p>
                      <a:pPr algn="l" fontAlgn="b"/>
                      <a:r>
                        <a:rPr lang="en-US" sz="1200" u="none" strike="noStrike" dirty="0">
                          <a:effectLst/>
                        </a:rPr>
                        <a:t>Soft Costs</a:t>
                      </a:r>
                      <a:endParaRPr lang="en-US" sz="1200" b="0" i="0" u="none" strike="noStrike" dirty="0">
                        <a:solidFill>
                          <a:srgbClr val="0000FF"/>
                        </a:solidFill>
                        <a:effectLst/>
                        <a:latin typeface="Arial" panose="020B0604020202020204" pitchFamily="34" charset="0"/>
                      </a:endParaRPr>
                    </a:p>
                  </a:txBody>
                  <a:tcPr marL="7272" marR="7272" marT="7272" marB="0" anchor="b"/>
                </a:tc>
                <a:tc>
                  <a:txBody>
                    <a:bodyPr/>
                    <a:lstStyle/>
                    <a:p>
                      <a:pPr algn="l" fontAlgn="b"/>
                      <a:r>
                        <a:rPr lang="en-US" sz="1200" u="none" strike="noStrike" dirty="0">
                          <a:effectLst/>
                        </a:rPr>
                        <a:t> $                    30,000 </a:t>
                      </a:r>
                      <a:endParaRPr lang="en-US" sz="1200" b="0" i="0" u="none" strike="noStrike" dirty="0">
                        <a:solidFill>
                          <a:srgbClr val="0000FF"/>
                        </a:solidFill>
                        <a:effectLst/>
                        <a:latin typeface="Arial" panose="020B0604020202020204" pitchFamily="34" charset="0"/>
                      </a:endParaRPr>
                    </a:p>
                  </a:txBody>
                  <a:tcPr marL="7272" marR="7272" marT="7272" marB="0" anchor="b"/>
                </a:tc>
                <a:tc gridSpan="2">
                  <a:txBody>
                    <a:bodyPr/>
                    <a:lstStyle/>
                    <a:p>
                      <a:pPr algn="l" fontAlgn="b"/>
                      <a:r>
                        <a:rPr lang="en-US" sz="1200" u="none" strike="noStrike">
                          <a:effectLst/>
                        </a:rPr>
                        <a:t>    SBA 504 Debenture </a:t>
                      </a:r>
                      <a:endParaRPr lang="en-US" sz="1200" b="0" i="0" u="none" strike="noStrike">
                        <a:solidFill>
                          <a:srgbClr val="0000FF"/>
                        </a:solidFill>
                        <a:effectLst/>
                        <a:latin typeface="Arial" panose="020B0604020202020204" pitchFamily="34" charset="0"/>
                      </a:endParaRPr>
                    </a:p>
                  </a:txBody>
                  <a:tcPr marL="7272" marR="7272" marT="7272" marB="0" anchor="b"/>
                </a:tc>
                <a:tc hMerge="1">
                  <a:txBody>
                    <a:bodyPr/>
                    <a:lstStyle/>
                    <a:p>
                      <a:endParaRPr lang="en-US"/>
                    </a:p>
                  </a:txBody>
                  <a:tcPr/>
                </a:tc>
                <a:tc>
                  <a:txBody>
                    <a:bodyPr/>
                    <a:lstStyle/>
                    <a:p>
                      <a:pPr algn="l" fontAlgn="b"/>
                      <a:r>
                        <a:rPr lang="en-US" sz="1200" u="none" strike="noStrike" dirty="0">
                          <a:effectLst/>
                        </a:rPr>
                        <a:t> $               4,587,000 </a:t>
                      </a:r>
                      <a:endParaRPr lang="en-US" sz="1200" b="0" i="0" u="none" strike="noStrike" dirty="0">
                        <a:solidFill>
                          <a:srgbClr val="0000FF"/>
                        </a:solidFill>
                        <a:effectLst/>
                        <a:latin typeface="Arial" panose="020B0604020202020204" pitchFamily="34" charset="0"/>
                      </a:endParaRPr>
                    </a:p>
                  </a:txBody>
                  <a:tcPr marL="7272" marR="7272" marT="7272" marB="0" anchor="b"/>
                </a:tc>
                <a:tc>
                  <a:txBody>
                    <a:bodyPr/>
                    <a:lstStyle/>
                    <a:p>
                      <a:pPr algn="ctr" fontAlgn="b"/>
                      <a:r>
                        <a:rPr lang="en-US" sz="1200" u="none" strike="noStrike">
                          <a:effectLst/>
                        </a:rPr>
                        <a:t>40.0%</a:t>
                      </a:r>
                      <a:endParaRPr lang="en-US" sz="1200" b="0" i="0" u="none" strike="noStrike">
                        <a:effectLst/>
                        <a:latin typeface="Arial" panose="020B0604020202020204" pitchFamily="34" charset="0"/>
                      </a:endParaRPr>
                    </a:p>
                  </a:txBody>
                  <a:tcPr marL="7272" marR="7272" marT="7272" marB="0" anchor="b"/>
                </a:tc>
                <a:extLst>
                  <a:ext uri="{0D108BD9-81ED-4DB2-BD59-A6C34878D82A}">
                    <a16:rowId xmlns:a16="http://schemas.microsoft.com/office/drawing/2014/main" val="754889761"/>
                  </a:ext>
                </a:extLst>
              </a:tr>
              <a:tr h="159986">
                <a:tc>
                  <a:txBody>
                    <a:bodyPr/>
                    <a:lstStyle/>
                    <a:p>
                      <a:pPr algn="l" fontAlgn="b"/>
                      <a:endParaRPr lang="en-US" sz="1200" b="0" i="0" u="none" strike="noStrike" dirty="0">
                        <a:solidFill>
                          <a:srgbClr val="0000FF"/>
                        </a:solidFill>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FF"/>
                        </a:solidFill>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tc gridSpan="2">
                  <a:txBody>
                    <a:bodyPr/>
                    <a:lstStyle/>
                    <a:p>
                      <a:pPr algn="l" fontAlgn="b"/>
                      <a:r>
                        <a:rPr lang="en-US" sz="1200" u="none" strike="noStrike" dirty="0">
                          <a:effectLst/>
                        </a:rPr>
                        <a:t>    Borrower Contribution</a:t>
                      </a:r>
                      <a:endParaRPr lang="en-US" sz="1200" b="0" i="0" u="none" strike="noStrike" dirty="0">
                        <a:solidFill>
                          <a:srgbClr val="0000FF"/>
                        </a:solidFill>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r>
                        <a:rPr lang="en-US" sz="1200" u="none" strike="noStrike" dirty="0">
                          <a:effectLst/>
                        </a:rPr>
                        <a:t> $               1,147,000</a:t>
                      </a:r>
                      <a:endParaRPr lang="en-US" sz="1200" b="0" i="0" u="none" strike="noStrike" dirty="0">
                        <a:solidFill>
                          <a:srgbClr val="0000FF"/>
                        </a:solidFill>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10.0%</a:t>
                      </a:r>
                      <a:endParaRPr lang="en-US" sz="1200" b="0" i="0" u="none" strike="noStrike" dirty="0">
                        <a:effectLst/>
                        <a:latin typeface="Arial" panose="020B0604020202020204" pitchFamily="34" charset="0"/>
                      </a:endParaRPr>
                    </a:p>
                  </a:txBody>
                  <a:tcPr marL="7272" marR="7272" marT="727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537610"/>
                  </a:ext>
                </a:extLst>
              </a:tr>
              <a:tr h="152714">
                <a:tc>
                  <a:txBody>
                    <a:bodyPr/>
                    <a:lstStyle/>
                    <a:p>
                      <a:pPr algn="l" fontAlgn="b"/>
                      <a:endParaRPr lang="en-US" sz="1200" b="0" i="0" u="none" strike="noStrike">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 $            11,468,000</a:t>
                      </a:r>
                      <a:endParaRPr lang="en-US" sz="1200" b="0" i="0" u="none" strike="noStrike" dirty="0">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l" fontAlgn="b"/>
                      <a:endParaRPr lang="en-US" sz="1200" b="0" i="0" u="none" strike="noStrike">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l" fontAlgn="b"/>
                      <a:endParaRPr lang="en-US" sz="1200" b="0" i="0" u="none" strike="noStrike">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 $             11,468,000 </a:t>
                      </a:r>
                      <a:endParaRPr lang="en-US" sz="1200" b="0" i="0" u="none" strike="noStrike" dirty="0">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100.0%</a:t>
                      </a:r>
                      <a:endParaRPr lang="en-US" sz="1200" b="0" i="0" u="none" strike="noStrike" dirty="0">
                        <a:effectLst/>
                        <a:latin typeface="Arial" panose="020B0604020202020204" pitchFamily="34" charset="0"/>
                      </a:endParaRPr>
                    </a:p>
                  </a:txBody>
                  <a:tcPr marL="7272" marR="7272" marT="7272"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1627651"/>
                  </a:ext>
                </a:extLst>
              </a:tr>
            </a:tbl>
          </a:graphicData>
        </a:graphic>
      </p:graphicFrame>
    </p:spTree>
    <p:extLst>
      <p:ext uri="{BB962C8B-B14F-4D97-AF65-F5344CB8AC3E}">
        <p14:creationId xmlns:p14="http://schemas.microsoft.com/office/powerpoint/2010/main" val="89894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Contact Information</a:t>
            </a:r>
          </a:p>
        </p:txBody>
      </p:sp>
      <p:sp>
        <p:nvSpPr>
          <p:cNvPr id="2" name="Slide Number Placeholder 1"/>
          <p:cNvSpPr>
            <a:spLocks noGrp="1"/>
          </p:cNvSpPr>
          <p:nvPr>
            <p:ph type="sldNum" sz="quarter" idx="12"/>
          </p:nvPr>
        </p:nvSpPr>
        <p:spPr/>
        <p:txBody>
          <a:bodyPr/>
          <a:lstStyle/>
          <a:p>
            <a:pPr fontAlgn="base">
              <a:spcAft>
                <a:spcPct val="0"/>
              </a:spcAft>
            </a:pPr>
            <a:fld id="{919C26EF-39F2-4ECD-A568-AF51E3F433A2}" type="slidenum">
              <a:rPr lang="en-US" smtClean="0">
                <a:solidFill>
                  <a:srgbClr val="000000"/>
                </a:solidFill>
              </a:rPr>
              <a:pPr fontAlgn="base">
                <a:spcAft>
                  <a:spcPct val="0"/>
                </a:spcAft>
              </a:pPr>
              <a:t>22</a:t>
            </a:fld>
            <a:endParaRPr lang="en-US" dirty="0">
              <a:solidFill>
                <a:srgbClr val="000000"/>
              </a:solidFill>
            </a:endParaRPr>
          </a:p>
        </p:txBody>
      </p:sp>
      <p:sp>
        <p:nvSpPr>
          <p:cNvPr id="6" name="TextBox 5"/>
          <p:cNvSpPr txBox="1"/>
          <p:nvPr/>
        </p:nvSpPr>
        <p:spPr>
          <a:xfrm>
            <a:off x="3200400" y="3657600"/>
            <a:ext cx="3352800" cy="2416046"/>
          </a:xfrm>
          <a:prstGeom prst="rect">
            <a:avLst/>
          </a:prstGeom>
          <a:noFill/>
        </p:spPr>
        <p:txBody>
          <a:bodyPr wrap="square" rtlCol="0">
            <a:spAutoFit/>
          </a:bodyPr>
          <a:lstStyle/>
          <a:p>
            <a:r>
              <a:rPr lang="en-US" sz="1600" b="1" dirty="0">
                <a:solidFill>
                  <a:schemeClr val="accent4">
                    <a:lumMod val="75000"/>
                  </a:schemeClr>
                </a:solidFill>
              </a:rPr>
              <a:t>Kyle Kuntz</a:t>
            </a:r>
          </a:p>
          <a:p>
            <a:r>
              <a:rPr lang="en-US" sz="1600" b="1" dirty="0">
                <a:solidFill>
                  <a:schemeClr val="accent4">
                    <a:lumMod val="75000"/>
                  </a:schemeClr>
                </a:solidFill>
              </a:rPr>
              <a:t>Vice President – Loan Officer</a:t>
            </a:r>
          </a:p>
          <a:p>
            <a:r>
              <a:rPr lang="en-US" sz="1600" b="1" dirty="0">
                <a:solidFill>
                  <a:schemeClr val="accent4">
                    <a:lumMod val="75000"/>
                  </a:schemeClr>
                </a:solidFill>
              </a:rPr>
              <a:t>Team Lead – Northeast WI</a:t>
            </a:r>
          </a:p>
          <a:p>
            <a:r>
              <a:rPr lang="en-US" sz="1600" dirty="0">
                <a:solidFill>
                  <a:schemeClr val="accent4">
                    <a:lumMod val="75000"/>
                  </a:schemeClr>
                </a:solidFill>
              </a:rPr>
              <a:t>Cell: (715) 225-4939</a:t>
            </a:r>
          </a:p>
          <a:p>
            <a:r>
              <a:rPr lang="en-US" sz="1600" dirty="0">
                <a:solidFill>
                  <a:schemeClr val="accent4">
                    <a:lumMod val="75000"/>
                  </a:schemeClr>
                </a:solidFill>
                <a:hlinkClick r:id="rId2"/>
              </a:rPr>
              <a:t>kkuntz@wbd.org</a:t>
            </a:r>
            <a:r>
              <a:rPr lang="en-US" sz="1600" dirty="0">
                <a:solidFill>
                  <a:schemeClr val="accent4">
                    <a:lumMod val="75000"/>
                  </a:schemeClr>
                </a:solidFill>
              </a:rPr>
              <a:t> </a:t>
            </a:r>
          </a:p>
          <a:p>
            <a:endParaRPr lang="en-US" dirty="0"/>
          </a:p>
          <a:p>
            <a:endParaRPr lang="en-US" sz="1700" b="1" u="sng" dirty="0">
              <a:solidFill>
                <a:schemeClr val="hlink"/>
              </a:solidFill>
              <a:latin typeface="Times New Roman" pitchFamily="18" charset="0"/>
            </a:endParaRPr>
          </a:p>
          <a:p>
            <a:endParaRPr lang="en-US" dirty="0"/>
          </a:p>
          <a:p>
            <a:endParaRPr lang="en-US" dirty="0"/>
          </a:p>
        </p:txBody>
      </p:sp>
      <p:pic>
        <p:nvPicPr>
          <p:cNvPr id="7" name="Picture 6" descr="A person smiling for a picture&#10;&#10;Description automatically generated">
            <a:extLst>
              <a:ext uri="{FF2B5EF4-FFF2-40B4-BE49-F238E27FC236}">
                <a16:creationId xmlns:a16="http://schemas.microsoft.com/office/drawing/2014/main" id="{4A0DE7ED-182D-E849-4F8F-470052DE4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18" y="1333445"/>
            <a:ext cx="2247964" cy="2247964"/>
          </a:xfrm>
          <a:prstGeom prst="rect">
            <a:avLst/>
          </a:prstGeom>
        </p:spPr>
      </p:pic>
    </p:spTree>
    <p:extLst>
      <p:ext uri="{BB962C8B-B14F-4D97-AF65-F5344CB8AC3E}">
        <p14:creationId xmlns:p14="http://schemas.microsoft.com/office/powerpoint/2010/main" val="29695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143A-F572-CC29-2109-E2BCAF39B78C}"/>
              </a:ext>
            </a:extLst>
          </p:cNvPr>
          <p:cNvSpPr>
            <a:spLocks noGrp="1"/>
          </p:cNvSpPr>
          <p:nvPr>
            <p:ph type="title"/>
          </p:nvPr>
        </p:nvSpPr>
        <p:spPr/>
        <p:txBody>
          <a:bodyPr>
            <a:normAutofit/>
          </a:bodyPr>
          <a:lstStyle/>
          <a:p>
            <a:r>
              <a:rPr lang="en-US" sz="4800" b="1" dirty="0"/>
              <a:t>WBD Overview </a:t>
            </a:r>
          </a:p>
        </p:txBody>
      </p:sp>
      <p:sp>
        <p:nvSpPr>
          <p:cNvPr id="3" name="Content Placeholder 2">
            <a:extLst>
              <a:ext uri="{FF2B5EF4-FFF2-40B4-BE49-F238E27FC236}">
                <a16:creationId xmlns:a16="http://schemas.microsoft.com/office/drawing/2014/main" id="{2E509D2C-F5C9-CC38-5B8A-E901F6E818E8}"/>
              </a:ext>
            </a:extLst>
          </p:cNvPr>
          <p:cNvSpPr>
            <a:spLocks noGrp="1"/>
          </p:cNvSpPr>
          <p:nvPr>
            <p:ph idx="1"/>
          </p:nvPr>
        </p:nvSpPr>
        <p:spPr/>
        <p:txBody>
          <a:bodyPr/>
          <a:lstStyle/>
          <a:p>
            <a:pPr marL="342900" indent="-342900">
              <a:buFont typeface="Arial" panose="020B0604020202020204" pitchFamily="34" charset="0"/>
              <a:buChar char="•"/>
            </a:pPr>
            <a:r>
              <a:rPr lang="en-US" sz="2800" dirty="0"/>
              <a:t>Founded 1981, to assist businesses in accessing capital</a:t>
            </a:r>
          </a:p>
          <a:p>
            <a:pPr marL="342900" indent="-342900">
              <a:buFont typeface="Arial" panose="020B0604020202020204" pitchFamily="34" charset="0"/>
              <a:buChar char="•"/>
            </a:pPr>
            <a:r>
              <a:rPr lang="en-US" sz="2800" dirty="0"/>
              <a:t>Mission Driven, Not-for-Profit, SBA Authorized Certified Development Company</a:t>
            </a:r>
            <a:endParaRPr lang="en-US" sz="2800" b="1" dirty="0"/>
          </a:p>
          <a:p>
            <a:pPr marL="342900" indent="-342900">
              <a:buFont typeface="Arial" panose="020B0604020202020204" pitchFamily="34" charset="0"/>
              <a:buChar char="•"/>
            </a:pPr>
            <a:r>
              <a:rPr lang="en-US" sz="2800" dirty="0"/>
              <a:t>Consistently one of the top CDCs in the Country. </a:t>
            </a:r>
          </a:p>
          <a:p>
            <a:pPr lvl="1" indent="-342900">
              <a:buFont typeface="Arial" panose="020B0604020202020204" pitchFamily="34" charset="0"/>
              <a:buChar char="•"/>
            </a:pPr>
            <a:r>
              <a:rPr lang="en-US" sz="2400" dirty="0"/>
              <a:t>In Fiscal 2023 - #10 in the USA.</a:t>
            </a:r>
          </a:p>
          <a:p>
            <a:pPr marL="0" indent="0">
              <a:buNone/>
            </a:pPr>
            <a:endParaRPr lang="en-US" dirty="0"/>
          </a:p>
        </p:txBody>
      </p:sp>
      <p:sp>
        <p:nvSpPr>
          <p:cNvPr id="4" name="Slide Number Placeholder 3">
            <a:extLst>
              <a:ext uri="{FF2B5EF4-FFF2-40B4-BE49-F238E27FC236}">
                <a16:creationId xmlns:a16="http://schemas.microsoft.com/office/drawing/2014/main" id="{F30F95D1-A64A-B901-876A-5C607F91E234}"/>
              </a:ext>
            </a:extLst>
          </p:cNvPr>
          <p:cNvSpPr>
            <a:spLocks noGrp="1"/>
          </p:cNvSpPr>
          <p:nvPr>
            <p:ph type="sldNum" sz="quarter" idx="12"/>
          </p:nvPr>
        </p:nvSpPr>
        <p:spPr/>
        <p:txBody>
          <a:bodyPr/>
          <a:lstStyle/>
          <a:p>
            <a:fld id="{253697CA-6A77-A245-8302-02C8441FC4A6}" type="slidenum">
              <a:rPr lang="en-US" smtClean="0"/>
              <a:t>3</a:t>
            </a:fld>
            <a:endParaRPr lang="en-US" dirty="0"/>
          </a:p>
        </p:txBody>
      </p:sp>
      <p:pic>
        <p:nvPicPr>
          <p:cNvPr id="5" name="Picture 4" descr="A logo of a club&#10;&#10;Description automatically generated">
            <a:extLst>
              <a:ext uri="{FF2B5EF4-FFF2-40B4-BE49-F238E27FC236}">
                <a16:creationId xmlns:a16="http://schemas.microsoft.com/office/drawing/2014/main" id="{E0CD16D5-0DEC-3506-0BE3-D533A19B9180}"/>
              </a:ext>
            </a:extLst>
          </p:cNvPr>
          <p:cNvPicPr>
            <a:picLocks noChangeAspect="1"/>
          </p:cNvPicPr>
          <p:nvPr/>
        </p:nvPicPr>
        <p:blipFill>
          <a:blip r:embed="rId2"/>
          <a:stretch>
            <a:fillRect/>
          </a:stretch>
        </p:blipFill>
        <p:spPr>
          <a:xfrm>
            <a:off x="7010400" y="4592473"/>
            <a:ext cx="1962695" cy="1962695"/>
          </a:xfrm>
          <a:prstGeom prst="rect">
            <a:avLst/>
          </a:prstGeom>
        </p:spPr>
      </p:pic>
    </p:spTree>
    <p:extLst>
      <p:ext uri="{BB962C8B-B14F-4D97-AF65-F5344CB8AC3E}">
        <p14:creationId xmlns:p14="http://schemas.microsoft.com/office/powerpoint/2010/main" val="314218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E189-DAD0-93FA-483B-630013EA9189}"/>
              </a:ext>
            </a:extLst>
          </p:cNvPr>
          <p:cNvSpPr>
            <a:spLocks noGrp="1"/>
          </p:cNvSpPr>
          <p:nvPr>
            <p:ph type="title"/>
          </p:nvPr>
        </p:nvSpPr>
        <p:spPr/>
        <p:txBody>
          <a:bodyPr>
            <a:normAutofit/>
          </a:bodyPr>
          <a:lstStyle/>
          <a:p>
            <a:r>
              <a:rPr lang="en-US" sz="4800" b="1" dirty="0"/>
              <a:t>FY 23 – Another Busy Year</a:t>
            </a:r>
          </a:p>
        </p:txBody>
      </p:sp>
      <p:sp>
        <p:nvSpPr>
          <p:cNvPr id="4" name="Slide Number Placeholder 3">
            <a:extLst>
              <a:ext uri="{FF2B5EF4-FFF2-40B4-BE49-F238E27FC236}">
                <a16:creationId xmlns:a16="http://schemas.microsoft.com/office/drawing/2014/main" id="{215B21AA-D5FB-090A-B07A-35B93547CEF4}"/>
              </a:ext>
            </a:extLst>
          </p:cNvPr>
          <p:cNvSpPr>
            <a:spLocks noGrp="1"/>
          </p:cNvSpPr>
          <p:nvPr>
            <p:ph type="sldNum" sz="quarter" idx="12"/>
          </p:nvPr>
        </p:nvSpPr>
        <p:spPr/>
        <p:txBody>
          <a:bodyPr/>
          <a:lstStyle/>
          <a:p>
            <a:fld id="{253697CA-6A77-A245-8302-02C8441FC4A6}" type="slidenum">
              <a:rPr lang="en-US" smtClean="0"/>
              <a:t>4</a:t>
            </a:fld>
            <a:endParaRPr lang="en-US" dirty="0"/>
          </a:p>
        </p:txBody>
      </p:sp>
      <p:pic>
        <p:nvPicPr>
          <p:cNvPr id="5" name="Content Placeholder 5" descr="A advertisement for a company&#10;&#10;Description automatically generated with medium confidence">
            <a:extLst>
              <a:ext uri="{FF2B5EF4-FFF2-40B4-BE49-F238E27FC236}">
                <a16:creationId xmlns:a16="http://schemas.microsoft.com/office/drawing/2014/main" id="{E936C7B3-45BB-1213-B595-ECECF0EDE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543800" cy="40965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422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0C8C-6900-0062-266A-3395B98786A8}"/>
              </a:ext>
            </a:extLst>
          </p:cNvPr>
          <p:cNvSpPr>
            <a:spLocks noGrp="1"/>
          </p:cNvSpPr>
          <p:nvPr>
            <p:ph type="title"/>
          </p:nvPr>
        </p:nvSpPr>
        <p:spPr/>
        <p:txBody>
          <a:bodyPr>
            <a:normAutofit/>
          </a:bodyPr>
          <a:lstStyle/>
          <a:p>
            <a:r>
              <a:rPr lang="en-US" sz="4800" b="1" dirty="0"/>
              <a:t>Industries We’re Seeing</a:t>
            </a:r>
          </a:p>
        </p:txBody>
      </p:sp>
      <p:sp>
        <p:nvSpPr>
          <p:cNvPr id="4" name="Slide Number Placeholder 3">
            <a:extLst>
              <a:ext uri="{FF2B5EF4-FFF2-40B4-BE49-F238E27FC236}">
                <a16:creationId xmlns:a16="http://schemas.microsoft.com/office/drawing/2014/main" id="{5B48DD5B-C098-CD30-A817-A248E695DB8E}"/>
              </a:ext>
            </a:extLst>
          </p:cNvPr>
          <p:cNvSpPr>
            <a:spLocks noGrp="1"/>
          </p:cNvSpPr>
          <p:nvPr>
            <p:ph type="sldNum" sz="quarter" idx="12"/>
          </p:nvPr>
        </p:nvSpPr>
        <p:spPr/>
        <p:txBody>
          <a:bodyPr/>
          <a:lstStyle/>
          <a:p>
            <a:fld id="{253697CA-6A77-A245-8302-02C8441FC4A6}" type="slidenum">
              <a:rPr lang="en-US" smtClean="0"/>
              <a:t>5</a:t>
            </a:fld>
            <a:endParaRPr lang="en-US" dirty="0"/>
          </a:p>
        </p:txBody>
      </p:sp>
      <p:pic>
        <p:nvPicPr>
          <p:cNvPr id="5" name="Picture 4" descr="A colorful squares with white text">
            <a:extLst>
              <a:ext uri="{FF2B5EF4-FFF2-40B4-BE49-F238E27FC236}">
                <a16:creationId xmlns:a16="http://schemas.microsoft.com/office/drawing/2014/main" id="{CB85937C-0CA3-5D8C-B3E9-9668F3C82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31" y="1676772"/>
            <a:ext cx="8593538" cy="35044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369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2A1D-A6EC-97C1-CB22-9B1C3729CB1E}"/>
              </a:ext>
            </a:extLst>
          </p:cNvPr>
          <p:cNvSpPr>
            <a:spLocks noGrp="1"/>
          </p:cNvSpPr>
          <p:nvPr>
            <p:ph type="title"/>
          </p:nvPr>
        </p:nvSpPr>
        <p:spPr>
          <a:xfrm>
            <a:off x="437909" y="304800"/>
            <a:ext cx="8229600" cy="1143000"/>
          </a:xfrm>
        </p:spPr>
        <p:txBody>
          <a:bodyPr>
            <a:normAutofit/>
          </a:bodyPr>
          <a:lstStyle/>
          <a:p>
            <a:r>
              <a:rPr lang="en-US" sz="4800" b="1" dirty="0"/>
              <a:t>Serving all of Wisconsin, UP MI</a:t>
            </a:r>
          </a:p>
        </p:txBody>
      </p:sp>
      <p:sp>
        <p:nvSpPr>
          <p:cNvPr id="4" name="Slide Number Placeholder 3">
            <a:extLst>
              <a:ext uri="{FF2B5EF4-FFF2-40B4-BE49-F238E27FC236}">
                <a16:creationId xmlns:a16="http://schemas.microsoft.com/office/drawing/2014/main" id="{270BA2CB-A108-51D6-67A0-F83EAFD7413C}"/>
              </a:ext>
            </a:extLst>
          </p:cNvPr>
          <p:cNvSpPr>
            <a:spLocks noGrp="1"/>
          </p:cNvSpPr>
          <p:nvPr>
            <p:ph type="sldNum" sz="quarter" idx="12"/>
          </p:nvPr>
        </p:nvSpPr>
        <p:spPr/>
        <p:txBody>
          <a:bodyPr/>
          <a:lstStyle/>
          <a:p>
            <a:fld id="{253697CA-6A77-A245-8302-02C8441FC4A6}" type="slidenum">
              <a:rPr lang="en-US" smtClean="0"/>
              <a:t>6</a:t>
            </a:fld>
            <a:endParaRPr lang="en-US" dirty="0"/>
          </a:p>
        </p:txBody>
      </p:sp>
      <p:pic>
        <p:nvPicPr>
          <p:cNvPr id="5" name="Picture 4" descr="A map of the united states">
            <a:extLst>
              <a:ext uri="{FF2B5EF4-FFF2-40B4-BE49-F238E27FC236}">
                <a16:creationId xmlns:a16="http://schemas.microsoft.com/office/drawing/2014/main" id="{98362A11-8547-074B-7C35-F0F471EA6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09" y="1524000"/>
            <a:ext cx="3755579" cy="40749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Content Placeholder 5" descr="A group of people in a blue background&#10;&#10;Description automatically generated">
            <a:extLst>
              <a:ext uri="{FF2B5EF4-FFF2-40B4-BE49-F238E27FC236}">
                <a16:creationId xmlns:a16="http://schemas.microsoft.com/office/drawing/2014/main" id="{2BBF89DC-1BF4-0355-FBF7-2C949BA53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164" y="1734844"/>
            <a:ext cx="4191236" cy="3415197"/>
          </a:xfrm>
          <a:prstGeom prst="rect">
            <a:avLst/>
          </a:prstGeom>
        </p:spPr>
      </p:pic>
      <p:sp>
        <p:nvSpPr>
          <p:cNvPr id="7" name="TextBox 6">
            <a:extLst>
              <a:ext uri="{FF2B5EF4-FFF2-40B4-BE49-F238E27FC236}">
                <a16:creationId xmlns:a16="http://schemas.microsoft.com/office/drawing/2014/main" id="{DEEB6D2B-FAFC-4934-9A2B-53A1F122BE8D}"/>
              </a:ext>
            </a:extLst>
          </p:cNvPr>
          <p:cNvSpPr txBox="1"/>
          <p:nvPr/>
        </p:nvSpPr>
        <p:spPr>
          <a:xfrm>
            <a:off x="3276600" y="5675157"/>
            <a:ext cx="6626912" cy="707886"/>
          </a:xfrm>
          <a:prstGeom prst="rect">
            <a:avLst/>
          </a:prstGeom>
          <a:noFill/>
        </p:spPr>
        <p:txBody>
          <a:bodyPr wrap="square" rtlCol="0">
            <a:spAutoFit/>
          </a:bodyPr>
          <a:lstStyle/>
          <a:p>
            <a:r>
              <a:rPr lang="en-US" sz="4000" b="1" dirty="0">
                <a:solidFill>
                  <a:schemeClr val="tx2"/>
                </a:solidFill>
              </a:rPr>
              <a:t>And now all of Minnesota!</a:t>
            </a:r>
          </a:p>
        </p:txBody>
      </p:sp>
    </p:spTree>
    <p:extLst>
      <p:ext uri="{BB962C8B-B14F-4D97-AF65-F5344CB8AC3E}">
        <p14:creationId xmlns:p14="http://schemas.microsoft.com/office/powerpoint/2010/main" val="194029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A6390F-27C8-E624-3431-225EC0CB9CE7}"/>
              </a:ext>
            </a:extLst>
          </p:cNvPr>
          <p:cNvSpPr>
            <a:spLocks noGrp="1"/>
          </p:cNvSpPr>
          <p:nvPr>
            <p:ph type="sldNum" sz="quarter" idx="12"/>
          </p:nvPr>
        </p:nvSpPr>
        <p:spPr/>
        <p:txBody>
          <a:bodyPr/>
          <a:lstStyle/>
          <a:p>
            <a:fld id="{253697CA-6A77-A245-8302-02C8441FC4A6}" type="slidenum">
              <a:rPr lang="en-US" smtClean="0"/>
              <a:t>7</a:t>
            </a:fld>
            <a:endParaRPr lang="en-US" dirty="0"/>
          </a:p>
        </p:txBody>
      </p:sp>
      <p:graphicFrame>
        <p:nvGraphicFramePr>
          <p:cNvPr id="5" name="Object 4">
            <a:extLst>
              <a:ext uri="{FF2B5EF4-FFF2-40B4-BE49-F238E27FC236}">
                <a16:creationId xmlns:a16="http://schemas.microsoft.com/office/drawing/2014/main" id="{F0AB2824-4F49-CAEA-350F-9F5FB2C11DCF}"/>
              </a:ext>
            </a:extLst>
          </p:cNvPr>
          <p:cNvGraphicFramePr>
            <a:graphicFrameLocks noChangeAspect="1"/>
          </p:cNvGraphicFramePr>
          <p:nvPr>
            <p:extLst>
              <p:ext uri="{D42A27DB-BD31-4B8C-83A1-F6EECF244321}">
                <p14:modId xmlns:p14="http://schemas.microsoft.com/office/powerpoint/2010/main" val="886588507"/>
              </p:ext>
            </p:extLst>
          </p:nvPr>
        </p:nvGraphicFramePr>
        <p:xfrm>
          <a:off x="11875" y="0"/>
          <a:ext cx="9186701" cy="6858000"/>
        </p:xfrm>
        <a:graphic>
          <a:graphicData uri="http://schemas.openxmlformats.org/presentationml/2006/ole">
            <mc:AlternateContent xmlns:mc="http://schemas.openxmlformats.org/markup-compatibility/2006">
              <mc:Choice xmlns:v="urn:schemas-microsoft-com:vml" Requires="v">
                <p:oleObj name="Acrobat Document" r:id="rId2" imgW="9326880" imgH="6034757" progId="Acrobat.Document.DC">
                  <p:embed/>
                </p:oleObj>
              </mc:Choice>
              <mc:Fallback>
                <p:oleObj name="Acrobat Document" r:id="rId2" imgW="9326880" imgH="6034757" progId="Acrobat.Document.DC">
                  <p:embed/>
                  <p:pic>
                    <p:nvPicPr>
                      <p:cNvPr id="11" name="Object 10">
                        <a:extLst>
                          <a:ext uri="{FF2B5EF4-FFF2-40B4-BE49-F238E27FC236}">
                            <a16:creationId xmlns:a16="http://schemas.microsoft.com/office/drawing/2014/main" id="{176AD56B-F67F-6CF5-F016-4A7897470AAD}"/>
                          </a:ext>
                        </a:extLst>
                      </p:cNvPr>
                      <p:cNvPicPr/>
                      <p:nvPr/>
                    </p:nvPicPr>
                    <p:blipFill>
                      <a:blip r:embed="rId3"/>
                      <a:stretch>
                        <a:fillRect/>
                      </a:stretch>
                    </p:blipFill>
                    <p:spPr>
                      <a:xfrm>
                        <a:off x="11875" y="0"/>
                        <a:ext cx="9186701" cy="6858000"/>
                      </a:xfrm>
                      <a:prstGeom prst="rect">
                        <a:avLst/>
                      </a:prstGeom>
                    </p:spPr>
                  </p:pic>
                </p:oleObj>
              </mc:Fallback>
            </mc:AlternateContent>
          </a:graphicData>
        </a:graphic>
      </p:graphicFrame>
    </p:spTree>
    <p:extLst>
      <p:ext uri="{BB962C8B-B14F-4D97-AF65-F5344CB8AC3E}">
        <p14:creationId xmlns:p14="http://schemas.microsoft.com/office/powerpoint/2010/main" val="200840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33824-88BF-352C-B422-A1B407A7BAAB}"/>
              </a:ext>
            </a:extLst>
          </p:cNvPr>
          <p:cNvSpPr>
            <a:spLocks noGrp="1"/>
          </p:cNvSpPr>
          <p:nvPr>
            <p:ph type="ctrTitle"/>
          </p:nvPr>
        </p:nvSpPr>
        <p:spPr/>
        <p:txBody>
          <a:bodyPr/>
          <a:lstStyle/>
          <a:p>
            <a:pPr algn="ctr"/>
            <a:r>
              <a:rPr lang="en-US" dirty="0"/>
              <a:t>Vendor Financing </a:t>
            </a:r>
          </a:p>
        </p:txBody>
      </p:sp>
      <p:sp>
        <p:nvSpPr>
          <p:cNvPr id="4" name="Slide Number Placeholder 3">
            <a:extLst>
              <a:ext uri="{FF2B5EF4-FFF2-40B4-BE49-F238E27FC236}">
                <a16:creationId xmlns:a16="http://schemas.microsoft.com/office/drawing/2014/main" id="{9C0E889B-5068-31B5-4B0B-06EEA4245B7B}"/>
              </a:ext>
            </a:extLst>
          </p:cNvPr>
          <p:cNvSpPr>
            <a:spLocks noGrp="1"/>
          </p:cNvSpPr>
          <p:nvPr>
            <p:ph type="sldNum" sz="quarter" idx="4294967295"/>
          </p:nvPr>
        </p:nvSpPr>
        <p:spPr>
          <a:xfrm>
            <a:off x="8624888" y="6451600"/>
            <a:ext cx="519112" cy="234950"/>
          </a:xfrm>
        </p:spPr>
        <p:txBody>
          <a:bodyPr/>
          <a:lstStyle/>
          <a:p>
            <a:fld id="{253697CA-6A77-A245-8302-02C8441FC4A6}" type="slidenum">
              <a:rPr lang="en-US" smtClean="0"/>
              <a:t>8</a:t>
            </a:fld>
            <a:endParaRPr lang="en-US" dirty="0"/>
          </a:p>
        </p:txBody>
      </p:sp>
    </p:spTree>
    <p:extLst>
      <p:ext uri="{BB962C8B-B14F-4D97-AF65-F5344CB8AC3E}">
        <p14:creationId xmlns:p14="http://schemas.microsoft.com/office/powerpoint/2010/main" val="217862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F6F8-7B85-F1C3-CF8E-01C57B77D82C}"/>
              </a:ext>
            </a:extLst>
          </p:cNvPr>
          <p:cNvSpPr>
            <a:spLocks noGrp="1"/>
          </p:cNvSpPr>
          <p:nvPr>
            <p:ph type="title"/>
          </p:nvPr>
        </p:nvSpPr>
        <p:spPr/>
        <p:txBody>
          <a:bodyPr/>
          <a:lstStyle/>
          <a:p>
            <a:r>
              <a:rPr lang="en-US" dirty="0"/>
              <a:t>Vendor Financing </a:t>
            </a:r>
          </a:p>
        </p:txBody>
      </p:sp>
      <p:sp>
        <p:nvSpPr>
          <p:cNvPr id="3" name="Content Placeholder 2">
            <a:extLst>
              <a:ext uri="{FF2B5EF4-FFF2-40B4-BE49-F238E27FC236}">
                <a16:creationId xmlns:a16="http://schemas.microsoft.com/office/drawing/2014/main" id="{7CAF66BC-EE09-E937-4E2C-AE116ECF6BA5}"/>
              </a:ext>
            </a:extLst>
          </p:cNvPr>
          <p:cNvSpPr>
            <a:spLocks noGrp="1"/>
          </p:cNvSpPr>
          <p:nvPr>
            <p:ph idx="1"/>
          </p:nvPr>
        </p:nvSpPr>
        <p:spPr/>
        <p:txBody>
          <a:bodyPr>
            <a:normAutofit fontScale="85000" lnSpcReduction="20000"/>
          </a:bodyPr>
          <a:lstStyle/>
          <a:p>
            <a:r>
              <a:rPr lang="en-US" dirty="0"/>
              <a:t>Business finances equipment directly from the equipment vendor</a:t>
            </a:r>
          </a:p>
          <a:p>
            <a:r>
              <a:rPr lang="en-US" dirty="0"/>
              <a:t>Terms &amp; Conditions vary widely on the vendor and type of equipment being acquired</a:t>
            </a:r>
          </a:p>
          <a:p>
            <a:r>
              <a:rPr lang="en-US" dirty="0"/>
              <a:t>Low down payment – Can be 100% financed</a:t>
            </a:r>
          </a:p>
          <a:p>
            <a:r>
              <a:rPr lang="en-US" dirty="0"/>
              <a:t>Shorter terms / amortization – Typically 1 to 7 years</a:t>
            </a:r>
          </a:p>
          <a:p>
            <a:r>
              <a:rPr lang="en-US" dirty="0"/>
              <a:t>In general, higher interest rates than conventional bank financing </a:t>
            </a:r>
          </a:p>
          <a:p>
            <a:r>
              <a:rPr lang="en-US" dirty="0"/>
              <a:t>Vendor typically files a specific lien on the equipment being acquired </a:t>
            </a:r>
          </a:p>
          <a:p>
            <a:r>
              <a:rPr lang="en-US" dirty="0"/>
              <a:t>Quick turnaround times </a:t>
            </a:r>
          </a:p>
        </p:txBody>
      </p:sp>
      <p:sp>
        <p:nvSpPr>
          <p:cNvPr id="4" name="Slide Number Placeholder 3">
            <a:extLst>
              <a:ext uri="{FF2B5EF4-FFF2-40B4-BE49-F238E27FC236}">
                <a16:creationId xmlns:a16="http://schemas.microsoft.com/office/drawing/2014/main" id="{CFC5DD63-506A-9192-D626-145738BBE246}"/>
              </a:ext>
            </a:extLst>
          </p:cNvPr>
          <p:cNvSpPr>
            <a:spLocks noGrp="1"/>
          </p:cNvSpPr>
          <p:nvPr>
            <p:ph type="sldNum" sz="quarter" idx="12"/>
          </p:nvPr>
        </p:nvSpPr>
        <p:spPr/>
        <p:txBody>
          <a:bodyPr/>
          <a:lstStyle/>
          <a:p>
            <a:fld id="{253697CA-6A77-A245-8302-02C8441FC4A6}" type="slidenum">
              <a:rPr lang="en-US" smtClean="0"/>
              <a:t>9</a:t>
            </a:fld>
            <a:endParaRPr lang="en-US" dirty="0"/>
          </a:p>
        </p:txBody>
      </p:sp>
    </p:spTree>
    <p:extLst>
      <p:ext uri="{BB962C8B-B14F-4D97-AF65-F5344CB8AC3E}">
        <p14:creationId xmlns:p14="http://schemas.microsoft.com/office/powerpoint/2010/main" val="2641962501"/>
      </p:ext>
    </p:extLst>
  </p:cSld>
  <p:clrMapOvr>
    <a:masterClrMapping/>
  </p:clrMapOvr>
</p:sld>
</file>

<file path=ppt/theme/theme1.xml><?xml version="1.0" encoding="utf-8"?>
<a:theme xmlns:a="http://schemas.openxmlformats.org/drawingml/2006/main" name="WBDtemplate2016">
  <a:themeElements>
    <a:clrScheme name="Custom 2">
      <a:dk1>
        <a:sysClr val="windowText" lastClr="000000"/>
      </a:dk1>
      <a:lt1>
        <a:sysClr val="window" lastClr="FFFFFF"/>
      </a:lt1>
      <a:dk2>
        <a:srgbClr val="09405D"/>
      </a:dk2>
      <a:lt2>
        <a:srgbClr val="EEECE1"/>
      </a:lt2>
      <a:accent1>
        <a:srgbClr val="2C7FC6"/>
      </a:accent1>
      <a:accent2>
        <a:srgbClr val="F1771B"/>
      </a:accent2>
      <a:accent3>
        <a:srgbClr val="32AA39"/>
      </a:accent3>
      <a:accent4>
        <a:srgbClr val="094565"/>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WBDtemplate2016</Template>
  <TotalTime>5944</TotalTime>
  <Words>1078</Words>
  <Application>Microsoft Office PowerPoint</Application>
  <PresentationFormat>On-screen Show (4:3)</PresentationFormat>
  <Paragraphs>152</Paragraphs>
  <Slides>22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Times New Roman</vt:lpstr>
      <vt:lpstr>Wingdings</vt:lpstr>
      <vt:lpstr>WBDtemplate2016</vt:lpstr>
      <vt:lpstr>Acrobat Document</vt:lpstr>
      <vt:lpstr>PowerPoint Presentation</vt:lpstr>
      <vt:lpstr>Goals this Afternoon </vt:lpstr>
      <vt:lpstr>WBD Overview </vt:lpstr>
      <vt:lpstr>FY 23 – Another Busy Year</vt:lpstr>
      <vt:lpstr>Industries We’re Seeing</vt:lpstr>
      <vt:lpstr>Serving all of Wisconsin, UP MI</vt:lpstr>
      <vt:lpstr>PowerPoint Presentation</vt:lpstr>
      <vt:lpstr>Vendor Financing </vt:lpstr>
      <vt:lpstr>Vendor Financing </vt:lpstr>
      <vt:lpstr>Conventional Bank Financing </vt:lpstr>
      <vt:lpstr>Conventional Bank Financing </vt:lpstr>
      <vt:lpstr>SBA 7a Loan Program </vt:lpstr>
      <vt:lpstr>SBA 7a Loan Program </vt:lpstr>
      <vt:lpstr>SBA 504 Program </vt:lpstr>
      <vt:lpstr>SBA 504 Loan Program </vt:lpstr>
      <vt:lpstr>Typical 504 Financing Structure</vt:lpstr>
      <vt:lpstr>Long-Term Financing Commitments</vt:lpstr>
      <vt:lpstr>Long-Term Fixed Rate Financing </vt:lpstr>
      <vt:lpstr>Real Life Example</vt:lpstr>
      <vt:lpstr>Equipment CAPEX</vt:lpstr>
      <vt:lpstr>Equipment CAPEX</vt:lpstr>
      <vt:lpstr>Contact Information</vt:lpstr>
    </vt:vector>
  </TitlesOfParts>
  <Company>wbd.org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 504 Debt Refinance</dc:title>
  <dc:creator>Administrator</dc:creator>
  <cp:lastModifiedBy>Kyle Kuntz</cp:lastModifiedBy>
  <cp:revision>362</cp:revision>
  <cp:lastPrinted>2020-07-22T01:58:31Z</cp:lastPrinted>
  <dcterms:created xsi:type="dcterms:W3CDTF">2011-02-17T22:46:10Z</dcterms:created>
  <dcterms:modified xsi:type="dcterms:W3CDTF">2024-02-28T15:00:28Z</dcterms:modified>
</cp:coreProperties>
</file>